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3" r:id="rId2"/>
    <p:sldId id="298" r:id="rId3"/>
    <p:sldId id="939" r:id="rId4"/>
    <p:sldId id="9347" r:id="rId5"/>
    <p:sldId id="9346" r:id="rId6"/>
    <p:sldId id="9344" r:id="rId7"/>
    <p:sldId id="9305" r:id="rId8"/>
    <p:sldId id="9306" r:id="rId9"/>
    <p:sldId id="9307" r:id="rId10"/>
    <p:sldId id="930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E1330"/>
    <a:srgbClr val="EB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7222" autoAdjust="0"/>
  </p:normalViewPr>
  <p:slideViewPr>
    <p:cSldViewPr snapToGrid="0">
      <p:cViewPr varScale="1">
        <p:scale>
          <a:sx n="69" d="100"/>
          <a:sy n="69" d="100"/>
        </p:scale>
        <p:origin x="14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F53F5-29B7-0244-AF02-98822E0CA75B}" type="datetime1">
              <a:rPr lang="en-US" smtClean="0"/>
              <a:pPr/>
              <a:t>06/12/2024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AF6D0-0776-8F48-9455-BEF37AE69E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312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D1DD-75DB-2F4F-8826-7A95CA174C12}" type="datetime1">
              <a:rPr lang="en-US" smtClean="0"/>
              <a:pPr/>
              <a:t>06/12/2024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EA4DA-7444-FF48-91AA-B5F297C8C1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8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F0653-AA7C-4132-A8BB-A02A9A9F183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21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462465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Eicher-Logo_Cased-Tagline_Colour-Panton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8687" y="6330795"/>
            <a:ext cx="2179638" cy="567265"/>
          </a:xfrm>
          <a:prstGeom prst="rect">
            <a:avLst/>
          </a:prstGeom>
        </p:spPr>
      </p:pic>
      <p:pic>
        <p:nvPicPr>
          <p:cNvPr id="17" name="Picture 16" descr="VECVCol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29" y="6177474"/>
            <a:ext cx="2726271" cy="83605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788642" y="-17584"/>
            <a:ext cx="358533" cy="528224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3" name="Parallelogram 22"/>
          <p:cNvSpPr/>
          <p:nvPr userDrawn="1"/>
        </p:nvSpPr>
        <p:spPr>
          <a:xfrm>
            <a:off x="8522722" y="-17584"/>
            <a:ext cx="367277" cy="528223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548418" y="6482687"/>
            <a:ext cx="1951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PDD/VDC/TEST</a:t>
            </a:r>
            <a:r>
              <a:rPr lang="en-US" sz="1000" baseline="0" dirty="0"/>
              <a:t> INCIDENT REPORT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533400" y="2057400"/>
            <a:ext cx="4445000" cy="1470025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400"/>
              </a:lnSpc>
              <a:spcBef>
                <a:spcPts val="0"/>
              </a:spcBef>
              <a:buFontTx/>
              <a:buNone/>
              <a:defRPr sz="4400" b="1" i="0" baseline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533400" y="3733800"/>
            <a:ext cx="4445000" cy="4656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400"/>
              </a:lnSpc>
              <a:spcBef>
                <a:spcPts val="0"/>
              </a:spcBef>
              <a:buFontTx/>
              <a:buNone/>
              <a:defRPr sz="1200" kern="0" cap="all" spc="1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3" name="Picture 12" descr="Eicher-Trucks-and-Buses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565" y="-195071"/>
            <a:ext cx="4756865" cy="1236785"/>
          </a:xfrm>
          <a:prstGeom prst="rect">
            <a:avLst/>
          </a:prstGeom>
        </p:spPr>
      </p:pic>
      <p:pic>
        <p:nvPicPr>
          <p:cNvPr id="14" name="Picture 13" descr="VECV-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5867400"/>
            <a:ext cx="3657600" cy="112166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7759700" y="0"/>
            <a:ext cx="1384300" cy="6858000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arallelogram 18"/>
          <p:cNvSpPr/>
          <p:nvPr userDrawn="1"/>
        </p:nvSpPr>
        <p:spPr>
          <a:xfrm>
            <a:off x="6642100" y="-17585"/>
            <a:ext cx="2514600" cy="6875585"/>
          </a:xfrm>
          <a:prstGeom prst="parallelogram">
            <a:avLst>
              <a:gd name="adj" fmla="val 4978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5499100" y="-17585"/>
            <a:ext cx="2514600" cy="6875585"/>
          </a:xfrm>
          <a:prstGeom prst="parallelogram">
            <a:avLst>
              <a:gd name="adj" fmla="val 4978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ate Placeholder 3"/>
          <p:cNvSpPr txBox="1">
            <a:spLocks/>
          </p:cNvSpPr>
          <p:nvPr userDrawn="1"/>
        </p:nvSpPr>
        <p:spPr>
          <a:xfrm>
            <a:off x="8153452" y="58197"/>
            <a:ext cx="838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kern="0" spc="19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E37E0-1524-A448-A170-FA2C23AD41F3}" type="datetime1">
              <a:rPr kumimoji="0" lang="en-US" sz="900" b="0" i="0" u="none" strike="noStrike" kern="0" cap="none" spc="19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06/12/2024</a:t>
            </a:fld>
            <a:endParaRPr kumimoji="0" lang="en-US" sz="900" b="0" i="0" u="none" strike="noStrike" kern="0" cap="none" spc="19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2286000"/>
            <a:ext cx="7772400" cy="10668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600"/>
              </a:lnSpc>
              <a:spcBef>
                <a:spcPts val="0"/>
              </a:spcBef>
              <a:buFontTx/>
              <a:buNone/>
              <a:defRPr sz="3500" b="1" i="0" cap="all" spc="7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name of the section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33400" y="3429000"/>
            <a:ext cx="7772400" cy="1143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8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66929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Eicher-Logo_Cased-Tagline_Colour-Panton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8687" y="6180667"/>
            <a:ext cx="2179638" cy="567265"/>
          </a:xfrm>
          <a:prstGeom prst="rect">
            <a:avLst/>
          </a:prstGeom>
        </p:spPr>
      </p:pic>
      <p:pic>
        <p:nvPicPr>
          <p:cNvPr id="26" name="Picture 25" descr="VECVCol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29" y="6040994"/>
            <a:ext cx="2726271" cy="83605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-17585"/>
            <a:ext cx="9143999" cy="690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8788642" y="-17585"/>
            <a:ext cx="358533" cy="690831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8" name="Parallelogram 17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" name="Parallelogram 18"/>
          <p:cNvSpPr/>
          <p:nvPr userDrawn="1"/>
        </p:nvSpPr>
        <p:spPr>
          <a:xfrm>
            <a:off x="85227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63900" y="6203577"/>
            <a:ext cx="314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kern="0" cap="all" spc="100" dirty="0">
                <a:solidFill>
                  <a:schemeClr val="tx1"/>
                </a:solidFill>
              </a:rPr>
              <a:t>Department name in calibri (bold, uppercase, size 8, </a:t>
            </a:r>
            <a:r>
              <a:rPr lang="en-US" sz="800" b="1" i="0" kern="0" cap="all" spc="100" dirty="0" err="1">
                <a:solidFill>
                  <a:schemeClr val="tx1"/>
                </a:solidFill>
              </a:rPr>
              <a:t>colour</a:t>
            </a:r>
            <a:r>
              <a:rPr lang="en-US" sz="800" b="1" i="0" kern="0" cap="all" spc="100" dirty="0">
                <a:solidFill>
                  <a:schemeClr val="tx1"/>
                </a:solidFill>
              </a:rPr>
              <a:t> – black, text 1)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254186" y="6501352"/>
            <a:ext cx="320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TITLE OF PRESENTATION AND DATE IN CALIBRI (UPPERCASE, SIZE 8, COLOUR – BLACK, TEXT 1)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-17585"/>
            <a:ext cx="9143999" cy="6899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8788642" y="-17585"/>
            <a:ext cx="358533" cy="690831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965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400"/>
              </a:lnSpc>
              <a:buFontTx/>
              <a:buNone/>
              <a:defRPr sz="2600" b="1" i="0">
                <a:latin typeface="Calibri (Body)"/>
                <a:cs typeface="Calibri (Body)"/>
              </a:defRPr>
            </a:lvl1pPr>
            <a:lvl2pPr marL="0" indent="0">
              <a:spcBef>
                <a:spcPts val="652"/>
              </a:spcBef>
              <a:buFontTx/>
              <a:buNone/>
              <a:defRPr sz="2400"/>
            </a:lvl2pPr>
            <a:lvl3pPr marL="0" indent="-254000">
              <a:lnSpc>
                <a:spcPts val="2700"/>
              </a:lnSpc>
              <a:buClr>
                <a:schemeClr val="accent1"/>
              </a:buClr>
              <a:buSzPct val="90000"/>
              <a:buFont typeface="Wingdings" charset="2"/>
              <a:buChar char="§"/>
              <a:defRPr baseline="0"/>
            </a:lvl3pPr>
            <a:lvl4pPr marL="868680">
              <a:lnSpc>
                <a:spcPts val="2200"/>
              </a:lnSpc>
              <a:spcBef>
                <a:spcPts val="480"/>
              </a:spcBef>
              <a:buClr>
                <a:schemeClr val="bg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1143000">
              <a:lnSpc>
                <a:spcPts val="2200"/>
              </a:lnSpc>
              <a:buClr>
                <a:schemeClr val="bg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arallelogram 18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5" name="Parallelogram 24"/>
          <p:cNvSpPr/>
          <p:nvPr userDrawn="1"/>
        </p:nvSpPr>
        <p:spPr>
          <a:xfrm>
            <a:off x="85227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07999"/>
          </a:xfrm>
          <a:prstGeom prst="rect">
            <a:avLst/>
          </a:prstGeom>
        </p:spPr>
        <p:txBody>
          <a:bodyPr vert="horz" bIns="38100" anchor="b" anchorCtr="0"/>
          <a:lstStyle>
            <a:lvl1pPr algn="l">
              <a:defRPr sz="2800" b="1" i="0">
                <a:solidFill>
                  <a:srgbClr val="FFFFFE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66929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Eicher-Logo_Cased-Tagline_Colour-Panton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8687" y="6180667"/>
            <a:ext cx="2179638" cy="567265"/>
          </a:xfrm>
          <a:prstGeom prst="rect">
            <a:avLst/>
          </a:prstGeom>
        </p:spPr>
      </p:pic>
      <p:pic>
        <p:nvPicPr>
          <p:cNvPr id="16" name="Picture 15" descr="VECVCol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29" y="6040994"/>
            <a:ext cx="2726271" cy="8360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673100"/>
            <a:ext cx="9144000" cy="61849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66929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7585"/>
            <a:ext cx="9143999" cy="690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788642" y="-17585"/>
            <a:ext cx="358533" cy="690831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Parallelogram 12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8" name="Parallelogram 17"/>
          <p:cNvSpPr/>
          <p:nvPr userDrawn="1"/>
        </p:nvSpPr>
        <p:spPr>
          <a:xfrm>
            <a:off x="85227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07999"/>
          </a:xfrm>
          <a:prstGeom prst="rect">
            <a:avLst/>
          </a:prstGeom>
        </p:spPr>
        <p:txBody>
          <a:bodyPr vert="horz" bIns="38100" anchor="b" anchorCtr="0"/>
          <a:lstStyle>
            <a:lvl1pPr algn="l">
              <a:defRPr sz="2800" b="1" i="0">
                <a:solidFill>
                  <a:srgbClr val="FFFFFE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DA367B2-1F46-4DF0-ABEA-397C0AAC04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6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icher-Logo_Cased-Tagline_Colour-Pantone.png">
            <a:extLst>
              <a:ext uri="{FF2B5EF4-FFF2-40B4-BE49-F238E27FC236}">
                <a16:creationId xmlns:a16="http://schemas.microsoft.com/office/drawing/2014/main" id="{648B19FF-AD94-B407-5554-1186FEB81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23" y="6180139"/>
            <a:ext cx="2178844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VECVColor.png">
            <a:extLst>
              <a:ext uri="{FF2B5EF4-FFF2-40B4-BE49-F238E27FC236}">
                <a16:creationId xmlns:a16="http://schemas.microsoft.com/office/drawing/2014/main" id="{DDE9E494-1A9D-A178-ED5C-C2CFC1C274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60" y="6040438"/>
            <a:ext cx="272534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EA1049-3E9C-A9B9-97E4-6EC1A13A3745}"/>
              </a:ext>
            </a:extLst>
          </p:cNvPr>
          <p:cNvSpPr/>
          <p:nvPr userDrawn="1"/>
        </p:nvSpPr>
        <p:spPr>
          <a:xfrm>
            <a:off x="0" y="-17463"/>
            <a:ext cx="9144000" cy="690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rgbClr val="FFFFF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7C44C-AD69-0D28-B3A8-017615E73464}"/>
              </a:ext>
            </a:extLst>
          </p:cNvPr>
          <p:cNvSpPr/>
          <p:nvPr userDrawn="1"/>
        </p:nvSpPr>
        <p:spPr>
          <a:xfrm>
            <a:off x="8788004" y="-17463"/>
            <a:ext cx="359569" cy="690563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FFFFFE"/>
                </a:solidFill>
              </a:rPr>
              <a:t> 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A21E84B-19AB-27D4-F86E-61A8495C8554}"/>
              </a:ext>
            </a:extLst>
          </p:cNvPr>
          <p:cNvSpPr/>
          <p:nvPr userDrawn="1"/>
        </p:nvSpPr>
        <p:spPr>
          <a:xfrm>
            <a:off x="8739187" y="-17463"/>
            <a:ext cx="366713" cy="690563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FFFFFE"/>
                </a:solidFill>
              </a:rPr>
              <a:t> 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19C81A7-D6E5-0656-59DD-CF17D2D2F249}"/>
              </a:ext>
            </a:extLst>
          </p:cNvPr>
          <p:cNvSpPr/>
          <p:nvPr userDrawn="1"/>
        </p:nvSpPr>
        <p:spPr>
          <a:xfrm>
            <a:off x="8523685" y="-17463"/>
            <a:ext cx="366713" cy="690563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FFFFFE"/>
                </a:solidFill>
              </a:rPr>
              <a:t>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673100"/>
            <a:ext cx="9144000" cy="52959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/>
          </a:p>
        </p:txBody>
      </p:sp>
      <p:sp>
        <p:nvSpPr>
          <p:cNvPr id="24" name="Title 10"/>
          <p:cNvSpPr>
            <a:spLocks noGrp="1"/>
          </p:cNvSpPr>
          <p:nvPr>
            <p:ph type="title"/>
          </p:nvPr>
        </p:nvSpPr>
        <p:spPr>
          <a:xfrm>
            <a:off x="457200" y="76202"/>
            <a:ext cx="8229600" cy="507999"/>
          </a:xfrm>
          <a:prstGeom prst="rect">
            <a:avLst/>
          </a:prstGeom>
        </p:spPr>
        <p:txBody>
          <a:bodyPr vert="horz" bIns="38100" anchor="b" anchorCtr="0"/>
          <a:lstStyle>
            <a:lvl1pPr algn="l">
              <a:defRPr sz="2100" b="1" i="0">
                <a:solidFill>
                  <a:srgbClr val="FFFFFE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778C2C6-50E7-8CF9-9F86-C3EFFE3F1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11804" y="6367463"/>
            <a:ext cx="304800" cy="234950"/>
          </a:xfrm>
        </p:spPr>
        <p:txBody>
          <a:bodyPr/>
          <a:lstStyle>
            <a:lvl1pPr eaLnBrk="0" hangingPunct="0">
              <a:spcBef>
                <a:spcPct val="50000"/>
              </a:spcBef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4FC2C10-A162-4DC1-95EB-71DCACBE1B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218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12200" y="6358462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4"/>
          <p:cNvSpPr txBox="1">
            <a:spLocks/>
          </p:cNvSpPr>
          <p:nvPr userDrawn="1"/>
        </p:nvSpPr>
        <p:spPr>
          <a:xfrm>
            <a:off x="8712200" y="6462465"/>
            <a:ext cx="304800" cy="2360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4DE2E6-8F32-8543-92C1-F56C00355A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Eicher-Logo_Cased-Tagline_Colour-Panton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98687" y="6330795"/>
            <a:ext cx="2179638" cy="567265"/>
          </a:xfrm>
          <a:prstGeom prst="rect">
            <a:avLst/>
          </a:prstGeom>
        </p:spPr>
      </p:pic>
      <p:pic>
        <p:nvPicPr>
          <p:cNvPr id="6" name="Picture 5" descr="VECVColor.png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1729" y="6177474"/>
            <a:ext cx="2726271" cy="83605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-3937"/>
            <a:ext cx="9147175" cy="469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eaLnBrk="0" hangingPunct="0"/>
            <a:r>
              <a:rPr lang="de-DE" sz="2800" b="1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PROTUS</a:t>
            </a:r>
            <a:r>
              <a:rPr lang="de-DE" sz="2800" b="1" baseline="0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 REPORT</a:t>
            </a:r>
            <a:endParaRPr lang="en-US" sz="2800" b="1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88642" y="-17584"/>
            <a:ext cx="358533" cy="483015"/>
          </a:xfrm>
          <a:prstGeom prst="rect">
            <a:avLst/>
          </a:prstGeom>
          <a:solidFill>
            <a:srgbClr val="1024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Parallelogram 8"/>
          <p:cNvSpPr/>
          <p:nvPr userDrawn="1"/>
        </p:nvSpPr>
        <p:spPr>
          <a:xfrm>
            <a:off x="8738622" y="-17584"/>
            <a:ext cx="367277" cy="690830"/>
          </a:xfrm>
          <a:prstGeom prst="parallelogram">
            <a:avLst>
              <a:gd name="adj" fmla="val 37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Parallelogram 9"/>
          <p:cNvSpPr/>
          <p:nvPr userDrawn="1"/>
        </p:nvSpPr>
        <p:spPr>
          <a:xfrm>
            <a:off x="8550018" y="-17584"/>
            <a:ext cx="367277" cy="483015"/>
          </a:xfrm>
          <a:prstGeom prst="parallelogram">
            <a:avLst>
              <a:gd name="adj" fmla="val 3709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48418" y="6482687"/>
            <a:ext cx="1951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PDD/VDC/TEST</a:t>
            </a:r>
            <a:r>
              <a:rPr lang="en-US" sz="1000" baseline="0" dirty="0"/>
              <a:t> INCIDENT REPORT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56" y="114285"/>
            <a:ext cx="1419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22" y="161910"/>
            <a:ext cx="1066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microsoft.com/office/2007/relationships/hdphoto" Target="../media/hdphoto10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2170" y="537973"/>
            <a:ext cx="9070886" cy="937274"/>
          </a:xfrm>
          <a:prstGeom prst="rect">
            <a:avLst/>
          </a:prstGeom>
          <a:noFill/>
          <a:ln>
            <a:noFill/>
          </a:ln>
        </p:spPr>
        <p:txBody>
          <a:bodyPr lIns="72000" tIns="72000" rIns="7200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777777"/>
                </a:solidFill>
                <a:latin typeface="Helvetica"/>
              </a:defRPr>
            </a:lvl9pPr>
          </a:lstStyle>
          <a:p>
            <a:pPr>
              <a:tabLst>
                <a:tab pos="2003425" algn="l"/>
              </a:tabLst>
            </a:pPr>
            <a:endParaRPr lang="en-US" sz="1200" b="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  <a:p>
            <a:pPr>
              <a:tabLst>
                <a:tab pos="2003425" algn="l"/>
              </a:tabLst>
            </a:pP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Ref/ Failure Date		                         </a:t>
            </a:r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: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Protus : </a:t>
            </a:r>
            <a:r>
              <a:rPr lang="en-IN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Pro 6048HT  vehicle – 26 Nov, 2024</a:t>
            </a:r>
          </a:p>
          <a:p>
            <a:pPr defTabSz="114300"/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Complaint		                                                                 : </a:t>
            </a:r>
            <a:r>
              <a:rPr lang="en-US" sz="1200" dirty="0">
                <a:solidFill>
                  <a:schemeClr val="tx1"/>
                </a:solidFill>
                <a:cs typeface="Times New Roman" pitchFamily="18" charset="0"/>
              </a:rPr>
              <a:t>Pro6048HT_Singruali_Errror code for P04801_E-Viscous FANs actuator signal Open Circuit</a:t>
            </a:r>
            <a:endParaRPr lang="en-US" sz="120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Part’s mileage/cumulative mileage/target                  </a:t>
            </a:r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: </a:t>
            </a:r>
            <a:r>
              <a:rPr lang="en-US" sz="1000" b="1" i="0" dirty="0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83,091 Km</a:t>
            </a:r>
            <a:r>
              <a:rPr lang="en-US" sz="12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kms (</a:t>
            </a:r>
            <a:r>
              <a:rPr lang="en-US" sz="1000" dirty="0">
                <a:solidFill>
                  <a:srgbClr val="073A81"/>
                </a:solidFill>
                <a:highlight>
                  <a:srgbClr val="FFFFFF"/>
                </a:highlight>
                <a:latin typeface="Roboto" panose="02000000000000000000" pitchFamily="2" charset="0"/>
                <a:cs typeface="Times New Roman" pitchFamily="18" charset="0"/>
              </a:rPr>
              <a:t>7622</a:t>
            </a:r>
            <a:r>
              <a:rPr lang="en-US" sz="1000" b="1" i="0" dirty="0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sz="1000" b="1" i="0" dirty="0" err="1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Hrs</a:t>
            </a:r>
            <a:r>
              <a:rPr lang="en-US" sz="1000" b="1" i="0" dirty="0">
                <a:solidFill>
                  <a:srgbClr val="073A8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)</a:t>
            </a:r>
          </a:p>
          <a:p>
            <a:pPr defTabSz="114300"/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Vehicle ID		                                                                    : Pro 6048HT  vehicle </a:t>
            </a:r>
            <a:r>
              <a:rPr lang="en-US" sz="1200" b="0" dirty="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Vehicle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ID-9126 -</a:t>
            </a:r>
            <a:r>
              <a:rPr lang="en-US" sz="1200" b="0" dirty="0">
                <a:solidFill>
                  <a:schemeClr val="tx1"/>
                </a:solidFill>
                <a:cs typeface="Times New Roman" pitchFamily="18" charset="0"/>
              </a:rPr>
              <a:t>MC2HCSRC0PE096305</a:t>
            </a:r>
            <a:endParaRPr lang="en-GB" sz="1200" b="0" dirty="0">
              <a:solidFill>
                <a:schemeClr val="tx1"/>
              </a:solidFill>
              <a:cs typeface="Times New Roman" pitchFamily="18" charset="0"/>
            </a:endParaRPr>
          </a:p>
          <a:p>
            <a:pPr defTabSz="114300"/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Durability test at                                                             : Coal application _</a:t>
            </a:r>
            <a:r>
              <a:rPr lang="en-US" sz="1200" b="0" dirty="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Singrauli</a:t>
            </a:r>
            <a:r>
              <a:rPr lang="en-US" sz="1200" b="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MP</a:t>
            </a:r>
            <a:endParaRPr lang="en-US" sz="1200" b="0" dirty="0">
              <a:solidFill>
                <a:srgbClr val="FFC000"/>
              </a:solidFill>
              <a:latin typeface="Calibri" pitchFamily="34" charset="0"/>
              <a:cs typeface="Times New Roman" pitchFamily="18" charset="0"/>
            </a:endParaRPr>
          </a:p>
          <a:p>
            <a:pPr>
              <a:tabLst>
                <a:tab pos="2003425" algn="l"/>
              </a:tabLst>
            </a:pPr>
            <a:endParaRPr lang="en-US" sz="1200" b="0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82584" y="1561189"/>
            <a:ext cx="3121311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de-DE" sz="1200" dirty="0">
                <a:latin typeface="Calibri" pitchFamily="34" charset="0"/>
                <a:cs typeface="Times New Roman" pitchFamily="18" charset="0"/>
              </a:rPr>
              <a:t>Author, Date:Supal singh,25 Nov, 2024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68936" y="1897380"/>
            <a:ext cx="3121311" cy="26743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de-DE" sz="1200" dirty="0">
                <a:latin typeface="Calibri" pitchFamily="34" charset="0"/>
                <a:cs typeface="Times New Roman" pitchFamily="18" charset="0"/>
              </a:rPr>
              <a:t>Part No: ID380917</a:t>
            </a:r>
            <a:endParaRPr lang="en-US" dirty="0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82584" y="2205714"/>
            <a:ext cx="3121311" cy="40893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14300" eaLnBrk="0" hangingPunct="0"/>
            <a:r>
              <a:rPr lang="en-US" sz="1200" b="1" u="sng" dirty="0">
                <a:latin typeface="Calibri" pitchFamily="34" charset="0"/>
                <a:cs typeface="Times New Roman" pitchFamily="18" charset="0"/>
              </a:rPr>
              <a:t>Observation</a:t>
            </a:r>
            <a:r>
              <a:rPr lang="en-US" sz="1200" b="1" dirty="0">
                <a:latin typeface="Calibri" pitchFamily="34" charset="0"/>
                <a:cs typeface="Times New Roman" pitchFamily="18" charset="0"/>
              </a:rPr>
              <a:t>:-</a:t>
            </a:r>
          </a:p>
          <a:p>
            <a:pPr defTabSz="114300"/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b="1" dirty="0">
                <a:latin typeface="Calibri" pitchFamily="34" charset="0"/>
                <a:cs typeface="Times New Roman" pitchFamily="18" charset="0"/>
              </a:rPr>
              <a:t>From telematics daily tracking below are the error code appearing </a:t>
            </a:r>
          </a:p>
          <a:p>
            <a:pPr defTabSz="114300"/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defTabSz="114300"/>
            <a:r>
              <a:rPr lang="en-US" sz="1200" dirty="0">
                <a:cs typeface="Times New Roman" pitchFamily="18" charset="0"/>
              </a:rPr>
              <a:t>Pro6048HT_Singruali_Errror code for P04801_E-Viscous FANs actuator signal Open Circuit</a:t>
            </a: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r>
              <a:rPr lang="en-GB" sz="1200" dirty="0">
                <a:cs typeface="Times New Roman" pitchFamily="18" charset="0"/>
              </a:rPr>
              <a:t>Same issue is observed in below chassis also</a:t>
            </a:r>
          </a:p>
          <a:p>
            <a:pPr defTabSz="114300" eaLnBrk="0" hangingPunct="0"/>
            <a:r>
              <a:rPr lang="en-GB" sz="1200" dirty="0">
                <a:cs typeface="Times New Roman" pitchFamily="18" charset="0"/>
              </a:rPr>
              <a:t>MC2HCSRC0PB090278</a:t>
            </a: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endParaRPr lang="en-GB" sz="1200" dirty="0">
              <a:cs typeface="Times New Roman" pitchFamily="18" charset="0"/>
            </a:endParaRPr>
          </a:p>
          <a:p>
            <a:pPr defTabSz="114300" eaLnBrk="0" hangingPunct="0"/>
            <a:r>
              <a:rPr lang="en-US" sz="1200" b="1" u="sng" dirty="0">
                <a:cs typeface="Times New Roman" pitchFamily="18" charset="0"/>
              </a:rPr>
              <a:t>History :</a:t>
            </a:r>
          </a:p>
          <a:p>
            <a:pPr defTabSz="114300" eaLnBrk="0" hangingPunct="0"/>
            <a:endParaRPr lang="en-IN" sz="1200" dirty="0">
              <a:latin typeface="+mj-lt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IN" sz="1200" dirty="0">
                <a:latin typeface="+mj-lt"/>
                <a:cs typeface="Times New Roman" pitchFamily="18" charset="0"/>
              </a:rPr>
              <a:t>Vehicle is running at </a:t>
            </a:r>
            <a:r>
              <a:rPr lang="en-IN" sz="1200" dirty="0" err="1">
                <a:latin typeface="+mj-lt"/>
                <a:cs typeface="Times New Roman" pitchFamily="18" charset="0"/>
              </a:rPr>
              <a:t>Singrauli</a:t>
            </a:r>
            <a:r>
              <a:rPr lang="en-IN" sz="1200" dirty="0">
                <a:latin typeface="+mj-lt"/>
                <a:cs typeface="Times New Roman" pitchFamily="18" charset="0"/>
              </a:rPr>
              <a:t>-Coal Application.</a:t>
            </a: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3385635" y="1917471"/>
            <a:ext cx="3015165" cy="2252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200" dirty="0">
                <a:latin typeface="Calibri" pitchFamily="34" charset="0"/>
                <a:cs typeface="Times New Roman" pitchFamily="18" charset="0"/>
              </a:rPr>
              <a:t>Part name :- </a:t>
            </a:r>
            <a:r>
              <a:rPr lang="de-DE" sz="1200" dirty="0">
                <a:latin typeface="Calibri" pitchFamily="34" charset="0"/>
                <a:cs typeface="Times New Roman" pitchFamily="18" charset="0"/>
              </a:rPr>
              <a:t>Fan harness pigtail </a:t>
            </a:r>
            <a:endParaRPr lang="en-IN" sz="12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5" name="AutoShape 14"/>
          <p:cNvSpPr>
            <a:spLocks noChangeArrowheads="1"/>
          </p:cNvSpPr>
          <p:nvPr/>
        </p:nvSpPr>
        <p:spPr bwMode="auto">
          <a:xfrm rot="5400000" flipV="1">
            <a:off x="8424726" y="1039547"/>
            <a:ext cx="145329" cy="274317"/>
          </a:xfrm>
          <a:prstGeom prst="homePlate">
            <a:avLst>
              <a:gd name="adj" fmla="val 97917"/>
            </a:avLst>
          </a:prstGeom>
          <a:solidFill>
            <a:srgbClr val="FF9933"/>
          </a:solidFill>
          <a:ln w="9525" algn="ctr">
            <a:solidFill>
              <a:srgbClr val="FF9933"/>
            </a:solidFill>
            <a:miter lim="800000"/>
            <a:headEnd/>
            <a:tailEnd/>
          </a:ln>
        </p:spPr>
        <p:txBody>
          <a:bodyPr vert="eaVert" wrap="none" lIns="10308" tIns="0" rIns="51540" bIns="0" anchor="ctr"/>
          <a:lstStyle/>
          <a:p>
            <a:pPr algn="ctr" defTabSz="873125" eaLnBrk="0" hangingPunct="0"/>
            <a:endParaRPr lang="en-GB" sz="900" dirty="0">
              <a:latin typeface="Calibri" pitchFamily="34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40093"/>
              </p:ext>
            </p:extLst>
          </p:nvPr>
        </p:nvGraphicFramePr>
        <p:xfrm>
          <a:off x="7567606" y="1267225"/>
          <a:ext cx="1524000" cy="19775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alibri" pitchFamily="34" charset="0"/>
                          <a:ea typeface="+mj-ea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418044" y="1583070"/>
            <a:ext cx="2644378" cy="4771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u="sng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12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57464" y="1551371"/>
            <a:ext cx="2639867" cy="276999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PICTURE</a:t>
            </a: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67006" y="1510877"/>
            <a:ext cx="9036050" cy="4917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/>
            <a:endParaRPr lang="en-US" sz="1200" b="1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3385784" y="1561189"/>
            <a:ext cx="3015016" cy="2889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defTabSz="330200" eaLnBrk="0" hangingPunct="0"/>
            <a:r>
              <a:rPr lang="de-DE" sz="1200" dirty="0">
                <a:latin typeface="Calibri" pitchFamily="34" charset="0"/>
                <a:cs typeface="Times New Roman" pitchFamily="18" charset="0"/>
              </a:rPr>
              <a:t> Design Engineer:-</a:t>
            </a:r>
            <a:r>
              <a:rPr lang="en-US" sz="1200" dirty="0">
                <a:latin typeface="Calibri" pitchFamily="34" charset="0"/>
                <a:ea typeface="+mj-ea"/>
                <a:cs typeface="Times New Roman" pitchFamily="18" charset="0"/>
              </a:rPr>
              <a:t>Ashish Jain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94218" y="3069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258784" y="3438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290247" y="2256380"/>
            <a:ext cx="3015165" cy="40893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14300" eaLnBrk="0" hangingPunct="0"/>
            <a:r>
              <a:rPr lang="en-US" sz="1200" b="1" u="sng" dirty="0">
                <a:cs typeface="Times New Roman" pitchFamily="18" charset="0"/>
              </a:rPr>
              <a:t>Probable cause:-</a:t>
            </a:r>
          </a:p>
          <a:p>
            <a:pPr defTabSz="114300" eaLnBrk="0" hangingPunct="0"/>
            <a:endParaRPr lang="en-US" sz="1200" b="1" u="sng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endParaRPr lang="en-US" sz="1200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endParaRPr lang="en-US" sz="1200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endParaRPr lang="en-US" sz="1200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endParaRPr lang="en-US" sz="1200" dirty="0">
              <a:cs typeface="Times New Roman" pitchFamily="18" charset="0"/>
            </a:endParaRPr>
          </a:p>
          <a:p>
            <a:pPr defTabSz="114300" eaLnBrk="0" hangingPunct="0"/>
            <a:r>
              <a:rPr lang="en-US" sz="1200" b="1" u="sng" dirty="0">
                <a:cs typeface="Times New Roman" pitchFamily="18" charset="0"/>
              </a:rPr>
              <a:t>Action taken</a:t>
            </a:r>
          </a:p>
          <a:p>
            <a:pPr defTabSz="114300" eaLnBrk="0" hangingPunct="0"/>
            <a:endParaRPr lang="en-US" sz="1100" b="1" u="sng" dirty="0">
              <a:cs typeface="Times New Roman" pitchFamily="18" charset="0"/>
            </a:endParaRPr>
          </a:p>
          <a:p>
            <a:pPr marL="171450" indent="-171450" defTabSz="114300" eaLnBrk="0" hangingPunct="0">
              <a:buFont typeface="Wingdings" panose="05000000000000000000" pitchFamily="2" charset="2"/>
              <a:buChar char="Ø"/>
            </a:pPr>
            <a:r>
              <a:rPr lang="en-US" sz="1200" dirty="0">
                <a:cs typeface="Times New Roman" pitchFamily="18" charset="0"/>
              </a:rPr>
              <a:t>Vehicle to </a:t>
            </a:r>
            <a:r>
              <a:rPr lang="en-US" sz="1200" dirty="0" err="1">
                <a:cs typeface="Times New Roman" pitchFamily="18" charset="0"/>
              </a:rPr>
              <a:t>to</a:t>
            </a:r>
            <a:r>
              <a:rPr lang="en-US" sz="1200" dirty="0">
                <a:cs typeface="Times New Roman" pitchFamily="18" charset="0"/>
              </a:rPr>
              <a:t> be attend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57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D922-BE99-648A-A024-47C50AF735ED}"/>
              </a:ext>
            </a:extLst>
          </p:cNvPr>
          <p:cNvSpPr txBox="1"/>
          <p:nvPr/>
        </p:nvSpPr>
        <p:spPr>
          <a:xfrm>
            <a:off x="6387223" y="1852087"/>
            <a:ext cx="25635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P048013</a:t>
            </a:r>
            <a:r>
              <a:rPr lang="en-US" sz="1500" dirty="0"/>
              <a:t> </a:t>
            </a:r>
            <a:r>
              <a:rPr lang="en-US" sz="150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E-Viscous FANs actuator signal Open Circuit.</a:t>
            </a:r>
            <a:r>
              <a:rPr lang="en-US" sz="15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93F5F-73A5-7520-1F70-9DE0E71B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84" y="2736966"/>
            <a:ext cx="2353931" cy="2915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77AED-0120-A654-0E14-94542D9ECB8B}"/>
              </a:ext>
            </a:extLst>
          </p:cNvPr>
          <p:cNvSpPr txBox="1"/>
          <p:nvPr/>
        </p:nvSpPr>
        <p:spPr>
          <a:xfrm>
            <a:off x="6550474" y="5692000"/>
            <a:ext cx="237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14300" eaLnBrk="0" hangingPunct="0"/>
            <a:r>
              <a:rPr lang="en-GB" sz="1800" dirty="0">
                <a:cs typeface="Times New Roman" pitchFamily="18" charset="0"/>
              </a:rPr>
              <a:t>MC2HCSRC0PB090278</a:t>
            </a:r>
          </a:p>
        </p:txBody>
      </p:sp>
    </p:spTree>
    <p:extLst>
      <p:ext uri="{BB962C8B-B14F-4D97-AF65-F5344CB8AC3E}">
        <p14:creationId xmlns:p14="http://schemas.microsoft.com/office/powerpoint/2010/main" val="373083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C8112-2C75-2BD0-9512-E643630CD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6100" t="5578" r="8902" b="10790"/>
          <a:stretch/>
        </p:blipFill>
        <p:spPr>
          <a:xfrm>
            <a:off x="4806615" y="1233697"/>
            <a:ext cx="2122371" cy="1401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DB39B-4AAB-0E4A-E064-F1F6E37927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774" r="6182" b="8565"/>
          <a:stretch/>
        </p:blipFill>
        <p:spPr>
          <a:xfrm>
            <a:off x="6966337" y="1233697"/>
            <a:ext cx="2122371" cy="1401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391ED-43E0-BE29-52CE-DF2CD0B73A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36" r="5131"/>
          <a:stretch/>
        </p:blipFill>
        <p:spPr>
          <a:xfrm>
            <a:off x="4806615" y="2687197"/>
            <a:ext cx="2451038" cy="2794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49C559-F4DF-4815-8DB4-310843E153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7250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76D69-9D2C-076F-29C0-23BB69D95111}"/>
              </a:ext>
            </a:extLst>
          </p:cNvPr>
          <p:cNvSpPr txBox="1"/>
          <p:nvPr/>
        </p:nvSpPr>
        <p:spPr>
          <a:xfrm>
            <a:off x="1" y="857250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white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CD92F-B880-DADF-AACB-D9151CD1A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972" y="2685997"/>
            <a:ext cx="1777253" cy="2795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F7EE3F-5D6D-D5DE-FF1F-474FD229F244}"/>
              </a:ext>
            </a:extLst>
          </p:cNvPr>
          <p:cNvSpPr txBox="1"/>
          <p:nvPr/>
        </p:nvSpPr>
        <p:spPr>
          <a:xfrm>
            <a:off x="0" y="1203491"/>
            <a:ext cx="844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Vehicle-4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84D85-43DA-38B3-DA57-38EDCA591A54}"/>
              </a:ext>
            </a:extLst>
          </p:cNvPr>
          <p:cNvSpPr txBox="1"/>
          <p:nvPr/>
        </p:nvSpPr>
        <p:spPr>
          <a:xfrm>
            <a:off x="55293" y="1606835"/>
            <a:ext cx="34123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Aptos" panose="020B0004020202020204" pitchFamily="34" charset="0"/>
              </a:rPr>
              <a:t>Chassis no -</a:t>
            </a:r>
            <a:r>
              <a:rPr lang="en-US" sz="1200" dirty="0">
                <a:solidFill>
                  <a:srgbClr val="0070C0"/>
                </a:solidFill>
              </a:rPr>
              <a:t> MC2HCSRC0PB090273 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Registration Number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MP66ZB7833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model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PRO6048T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ODO reading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5024 hrs / 69123 kms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26CC5-2928-D4F3-E23E-3FFB02A75832}"/>
              </a:ext>
            </a:extLst>
          </p:cNvPr>
          <p:cNvSpPr txBox="1"/>
          <p:nvPr/>
        </p:nvSpPr>
        <p:spPr>
          <a:xfrm>
            <a:off x="55293" y="2541093"/>
            <a:ext cx="3855427" cy="2100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Issue :- </a:t>
            </a:r>
            <a:r>
              <a:rPr lang="en-US" sz="1200" dirty="0">
                <a:solidFill>
                  <a:srgbClr val="0070C0"/>
                </a:solidFill>
              </a:rPr>
              <a:t>DTC P0480 -13 </a:t>
            </a:r>
          </a:p>
          <a:p>
            <a:r>
              <a:rPr lang="en-US" sz="1200" dirty="0"/>
              <a:t>Concern :- </a:t>
            </a:r>
            <a:r>
              <a:rPr lang="en-US" sz="1200" dirty="0">
                <a:solidFill>
                  <a:srgbClr val="0070C0"/>
                </a:solidFill>
              </a:rPr>
              <a:t>Fan fully engaged</a:t>
            </a:r>
          </a:p>
          <a:p>
            <a:endParaRPr lang="en-US" sz="1200" dirty="0"/>
          </a:p>
          <a:p>
            <a:r>
              <a:rPr lang="en-IN" sz="1200" b="1" u="sng" dirty="0"/>
              <a:t>Field Observation and Steps Taken</a:t>
            </a:r>
          </a:p>
          <a:p>
            <a:endParaRPr lang="en-IN" sz="9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DTC Status:</a:t>
            </a:r>
            <a:r>
              <a:rPr lang="en-US" altLang="en-US" sz="1050" dirty="0"/>
              <a:t> Active DTCs were found, specifically DTC P0480-13.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Fan System:</a:t>
            </a:r>
            <a:r>
              <a:rPr lang="en-US" altLang="en-US" sz="1050" dirty="0"/>
              <a:t> The fan is operating in a fully engaged condition.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50" b="1" dirty="0"/>
              <a:t>Observation:</a:t>
            </a:r>
            <a:r>
              <a:rPr lang="en-US" sz="1050" dirty="0"/>
              <a:t>  </a:t>
            </a:r>
            <a:r>
              <a:rPr lang="en-US" altLang="en-US" sz="1050" dirty="0">
                <a:solidFill>
                  <a:srgbClr val="FF0000"/>
                </a:solidFill>
              </a:rPr>
              <a:t>The fan actuator is found to be totally damaged.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050" dirty="0"/>
          </a:p>
          <a:p>
            <a:pPr marL="214313" indent="-2143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1050" dirty="0"/>
              <a:t>Field support worker’s observation indicates that the crack in the fan actuator resulted from belt failure.</a:t>
            </a:r>
            <a:endParaRPr lang="en-IN" sz="12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7E21B-65C0-98EB-B4CB-D30EBDC1570B}"/>
              </a:ext>
            </a:extLst>
          </p:cNvPr>
          <p:cNvSpPr txBox="1"/>
          <p:nvPr/>
        </p:nvSpPr>
        <p:spPr>
          <a:xfrm flipH="1">
            <a:off x="55292" y="4899861"/>
            <a:ext cx="45828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à"/>
            </a:pPr>
            <a:r>
              <a:rPr lang="en-IN" sz="1050" b="1" dirty="0"/>
              <a:t>Service History:</a:t>
            </a:r>
            <a:r>
              <a:rPr lang="en-IN" sz="1050" dirty="0"/>
              <a:t> </a:t>
            </a:r>
          </a:p>
          <a:p>
            <a:r>
              <a:rPr lang="en-IN" sz="1050" dirty="0">
                <a:solidFill>
                  <a:srgbClr val="FF0000"/>
                </a:solidFill>
              </a:rPr>
              <a:t>There are no observations or recorded details in the Service History (SH) sheet related to the fan system issue.</a:t>
            </a:r>
          </a:p>
        </p:txBody>
      </p:sp>
    </p:spTree>
    <p:extLst>
      <p:ext uri="{BB962C8B-B14F-4D97-AF65-F5344CB8AC3E}">
        <p14:creationId xmlns:p14="http://schemas.microsoft.com/office/powerpoint/2010/main" val="98264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21692"/>
              </p:ext>
            </p:extLst>
          </p:nvPr>
        </p:nvGraphicFramePr>
        <p:xfrm>
          <a:off x="66674" y="526968"/>
          <a:ext cx="5759693" cy="3863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936">
                <a:tc gridSpan="4">
                  <a:txBody>
                    <a:bodyPr/>
                    <a:lstStyle/>
                    <a:p>
                      <a:pPr>
                        <a:tabLst>
                          <a:tab pos="200342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PROTUS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</a:rPr>
                        <a:t> statement  :-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cs typeface="Times New Roman" pitchFamily="18" charset="0"/>
                        </a:rPr>
                        <a:t>Pro6048HT_Singruali_Errror code for P04801_E-Viscous FANs actuator signal Open Circuit</a:t>
                      </a:r>
                      <a:endParaRPr lang="en-US" sz="1200" dirty="0">
                        <a:solidFill>
                          <a:schemeClr val="bg1"/>
                        </a:solidFill>
                        <a:latin typeface="Lucida Bright" panose="02040602050505020304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+mn-lt"/>
                        <a:ea typeface="Calibr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Why/Why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Why/Why -RCA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</a:rPr>
                        <a:t>Fact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</a:rPr>
                        <a:t> finding)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</a:rPr>
                        <a:t>Reasons for Problem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Corrective action with relevant document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evidence 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Why1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DTC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cs typeface="Times New Roman" pitchFamily="18" charset="0"/>
                        </a:rPr>
                        <a:t>code for P04801</a:t>
                      </a: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itchFamily="18" charset="0"/>
                        </a:rPr>
                        <a:t>As per the vehicle history details from field team :- Harness fuse observed with dust content.</a:t>
                      </a:r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After cleaning of Fuse and re-assemble problem solved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Why 2</a:t>
                      </a: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Dust on Fuse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itchFamily="18" charset="0"/>
                        </a:rPr>
                        <a:t>Due to application of the vehicle, Regular cleaning by high pressure water nozzle by customer.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Serviceable Fuse design , Released and implemented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032"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Note:- As per vehicle service history 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</a:rPr>
                        <a:t>Why 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17469"/>
              </p:ext>
            </p:extLst>
          </p:nvPr>
        </p:nvGraphicFramePr>
        <p:xfrm>
          <a:off x="5901482" y="4130271"/>
          <a:ext cx="315796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Faile</a:t>
                      </a:r>
                      <a:r>
                        <a:rPr lang="en-US" sz="1400" baseline="0" dirty="0"/>
                        <a:t>d Part( </a:t>
                      </a:r>
                      <a:r>
                        <a:rPr lang="en-US" sz="1400" baseline="0" dirty="0" err="1"/>
                        <a:t>Rel</a:t>
                      </a:r>
                      <a:r>
                        <a:rPr lang="en-US" sz="1400" baseline="0" dirty="0"/>
                        <a:t> lev)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Make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latin typeface="Calibri" pitchFamily="34" charset="0"/>
                          <a:cs typeface="Times New Roman" pitchFamily="18" charset="0"/>
                        </a:rPr>
                        <a:t>ID380917 - B</a:t>
                      </a:r>
                      <a:endParaRPr lang="de-DE" sz="1400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936776" y="2976475"/>
            <a:ext cx="3109024" cy="1063261"/>
          </a:xfrm>
          <a:prstGeom prst="rect">
            <a:avLst/>
          </a:prstGeom>
          <a:noFill/>
          <a:ln w="63500" cmpd="db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36776" y="2407740"/>
            <a:ext cx="3133654" cy="52322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Attachment :-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(CAPA/8D/Deviation /Fishbone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047690"/>
              </p:ext>
            </p:extLst>
          </p:nvPr>
        </p:nvGraphicFramePr>
        <p:xfrm>
          <a:off x="5936776" y="4963229"/>
          <a:ext cx="3185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ECO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NP-30082024-39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 dirty="0">
                          <a:solidFill>
                            <a:schemeClr val="dk1"/>
                          </a:solidFill>
                          <a:highlight>
                            <a:srgbClr val="CFD5EA"/>
                          </a:highlight>
                          <a:latin typeface="+mn-lt"/>
                          <a:ea typeface="+mn-ea"/>
                          <a:cs typeface="+mn-cs"/>
                        </a:rPr>
                        <a:t>CA-24-00039748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054089"/>
              </p:ext>
            </p:extLst>
          </p:nvPr>
        </p:nvGraphicFramePr>
        <p:xfrm>
          <a:off x="5936776" y="482597"/>
          <a:ext cx="3084395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Design</a:t>
                      </a:r>
                      <a:r>
                        <a:rPr lang="en-US" sz="1400" baseline="0" dirty="0"/>
                        <a:t> issue </a:t>
                      </a:r>
                    </a:p>
                    <a:p>
                      <a:r>
                        <a:rPr lang="en-US" sz="1400" baseline="0" dirty="0"/>
                        <a:t>(Y/N)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Quality issue</a:t>
                      </a:r>
                    </a:p>
                    <a:p>
                      <a:r>
                        <a:rPr lang="en-US" sz="1400" dirty="0"/>
                        <a:t>(Y/N)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33954"/>
              </p:ext>
            </p:extLst>
          </p:nvPr>
        </p:nvGraphicFramePr>
        <p:xfrm>
          <a:off x="5936776" y="1472654"/>
          <a:ext cx="3119225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Process Issue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(Y/N)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Others:-</a:t>
                      </a:r>
                      <a:r>
                        <a:rPr lang="en-US" sz="1200" dirty="0"/>
                        <a:t>(Deviation</a:t>
                      </a:r>
                      <a:r>
                        <a:rPr lang="en-US" sz="1200" baseline="0" dirty="0"/>
                        <a:t> / Handling)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6976"/>
              </p:ext>
            </p:extLst>
          </p:nvPr>
        </p:nvGraphicFramePr>
        <p:xfrm>
          <a:off x="93787" y="4039736"/>
          <a:ext cx="5744305" cy="243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94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8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5917"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Prevent recurrence of the problem at the problem site and across the organization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Document Updation / Related activities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Applicability</a:t>
                      </a:r>
                    </a:p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(Y/N)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In-House /Vendor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Resp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Target 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Status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Date of Closure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PFMEA/DFMEA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Design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PPAP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Process Flow/AOS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</a:t>
                      </a:r>
                      <a:r>
                        <a:rPr lang="en-US" sz="9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SOP Update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PMO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Process Audit Sheet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QA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2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Quality / Gate Check Sheet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Action</a:t>
                      </a:r>
                      <a:r>
                        <a:rPr lang="en-US" sz="9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in Stores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ECO / Drawing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Design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Done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Drawing released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Resolution in Field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Q&amp;CS rep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Done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WH updated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 Done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09672"/>
              </p:ext>
            </p:extLst>
          </p:nvPr>
        </p:nvGraphicFramePr>
        <p:xfrm>
          <a:off x="6020432" y="5853490"/>
          <a:ext cx="2361568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4009">
                <a:tc>
                  <a:txBody>
                    <a:bodyPr/>
                    <a:lstStyle/>
                    <a:p>
                      <a:r>
                        <a:rPr lang="en-US" sz="1400" dirty="0"/>
                        <a:t>RCA reviewed</a:t>
                      </a:r>
                      <a:r>
                        <a:rPr lang="en-US" sz="1400" baseline="0" dirty="0"/>
                        <a:t> By</a:t>
                      </a:r>
                      <a:r>
                        <a:rPr lang="en-US" sz="1400" dirty="0"/>
                        <a:t>:-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09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A.JAIN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33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1446431E-CB96-2693-44F0-325BAA3D2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C0E995-6BBB-4A28-9CFF-45426457954C}" type="slidenum">
              <a:rPr lang="en-US" altLang="en-US" sz="675">
                <a:solidFill>
                  <a:srgbClr val="898989"/>
                </a:solidFill>
              </a:rPr>
              <a:pPr/>
              <a:t>3</a:t>
            </a:fld>
            <a:endParaRPr lang="en-US" altLang="en-US" sz="675">
              <a:solidFill>
                <a:srgbClr val="898989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888669B-E26D-DD63-F20B-218BBD5A0BA2}"/>
              </a:ext>
            </a:extLst>
          </p:cNvPr>
          <p:cNvSpPr txBox="1">
            <a:spLocks/>
          </p:cNvSpPr>
          <p:nvPr/>
        </p:nvSpPr>
        <p:spPr>
          <a:xfrm>
            <a:off x="3996565" y="5779744"/>
            <a:ext cx="304800" cy="176213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900" b="1" kern="1200" smtClean="0">
                <a:solidFill>
                  <a:srgbClr val="89898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ED43C81-0AFE-46CD-A7C4-1A4801FA17D6}" type="slidenum">
              <a:rPr lang="en-US" altLang="en-US" sz="675"/>
              <a:pPr>
                <a:defRPr/>
              </a:pPr>
              <a:t>3</a:t>
            </a:fld>
            <a:endParaRPr lang="en-US" altLang="en-US" sz="675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D2780-0C39-9A87-F138-CFC10E68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" y="1964173"/>
            <a:ext cx="1220034" cy="330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24B16-ABAF-233B-6F79-B81B52CA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33" y="1904233"/>
            <a:ext cx="1239418" cy="3322571"/>
          </a:xfrm>
          <a:prstGeom prst="rect">
            <a:avLst/>
          </a:prstGeom>
        </p:spPr>
      </p:pic>
      <p:pic>
        <p:nvPicPr>
          <p:cNvPr id="6" name="Picture 5" descr="A close-up of a device&#10;&#10;Description automatically generated">
            <a:extLst>
              <a:ext uri="{FF2B5EF4-FFF2-40B4-BE49-F238E27FC236}">
                <a16:creationId xmlns:a16="http://schemas.microsoft.com/office/drawing/2014/main" id="{14A8664A-BACD-2D11-D61C-82B47B0D0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7" r="12067" b="33768"/>
          <a:stretch/>
        </p:blipFill>
        <p:spPr>
          <a:xfrm>
            <a:off x="4392427" y="3746649"/>
            <a:ext cx="1417396" cy="165853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7" name="Picture 6" descr="A close-up of a wire&#10;&#10;Description automatically generated">
            <a:extLst>
              <a:ext uri="{FF2B5EF4-FFF2-40B4-BE49-F238E27FC236}">
                <a16:creationId xmlns:a16="http://schemas.microsoft.com/office/drawing/2014/main" id="{17C900E6-A1A8-7FC2-ED3F-EAA3E9F964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1254752" y="3362423"/>
            <a:ext cx="1263979" cy="184704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345AD1-305D-B16B-4653-774BB2417ED1}"/>
              </a:ext>
            </a:extLst>
          </p:cNvPr>
          <p:cNvSpPr txBox="1"/>
          <p:nvPr/>
        </p:nvSpPr>
        <p:spPr>
          <a:xfrm>
            <a:off x="4134578" y="1177013"/>
            <a:ext cx="1933093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35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fan jumper harness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467DE-BB8D-B00D-53B1-930E8A956AF2}"/>
              </a:ext>
            </a:extLst>
          </p:cNvPr>
          <p:cNvSpPr txBox="1"/>
          <p:nvPr/>
        </p:nvSpPr>
        <p:spPr>
          <a:xfrm>
            <a:off x="1321705" y="2400616"/>
            <a:ext cx="2610138" cy="7155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Fuse use as non-serviceable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Fan jumper harness ID380917_A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IN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D6BB2-8202-C7C6-2C86-3260D9DF4F37}"/>
              </a:ext>
            </a:extLst>
          </p:cNvPr>
          <p:cNvSpPr txBox="1"/>
          <p:nvPr/>
        </p:nvSpPr>
        <p:spPr>
          <a:xfrm>
            <a:off x="7687626" y="1355538"/>
            <a:ext cx="1486434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1350" dirty="0">
                <a:solidFill>
                  <a:srgbClr val="0000FF"/>
                </a:solidFill>
              </a:rPr>
              <a:t>Vehicle side </a:t>
            </a:r>
          </a:p>
          <a:p>
            <a:pPr algn="ctr"/>
            <a:r>
              <a:rPr lang="en-IN" sz="1350" dirty="0">
                <a:solidFill>
                  <a:srgbClr val="0000FF"/>
                </a:solidFill>
              </a:rPr>
              <a:t>harness connector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BD17D-EB50-F04F-40BD-2BCB070FE63C}"/>
              </a:ext>
            </a:extLst>
          </p:cNvPr>
          <p:cNvSpPr txBox="1"/>
          <p:nvPr/>
        </p:nvSpPr>
        <p:spPr>
          <a:xfrm>
            <a:off x="7546731" y="5314428"/>
            <a:ext cx="1512209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350" dirty="0">
                <a:solidFill>
                  <a:srgbClr val="0000FF"/>
                </a:solidFill>
              </a:rPr>
              <a:t>Fan side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D06BD-837D-86E9-A58B-CBAB87A603D9}"/>
              </a:ext>
            </a:extLst>
          </p:cNvPr>
          <p:cNvSpPr txBox="1"/>
          <p:nvPr/>
        </p:nvSpPr>
        <p:spPr>
          <a:xfrm>
            <a:off x="4253441" y="1518196"/>
            <a:ext cx="3394814" cy="715581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GB"/>
            </a:defPPr>
            <a:lvl1pPr>
              <a:defRPr>
                <a:effectLst/>
                <a:latin typeface="Calibri" panose="020F0502020204030204" pitchFamily="34" charset="0"/>
                <a:ea typeface="Aptos" panose="020B0004020202020204" pitchFamily="34" charset="0"/>
              </a:defRPr>
            </a:lvl1pPr>
          </a:lstStyle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Aftermarket serviceable fuse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Added fuse part number IE463173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IN" sz="1350" dirty="0"/>
              <a:t>Fan jumper harness ID380917_B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043D05-DEF8-C12B-AC41-3B2DE806E6FB}"/>
              </a:ext>
            </a:extLst>
          </p:cNvPr>
          <p:cNvSpPr txBox="1"/>
          <p:nvPr/>
        </p:nvSpPr>
        <p:spPr>
          <a:xfrm>
            <a:off x="0" y="1167842"/>
            <a:ext cx="2158027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35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fan jumper harness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777A3-12D5-CB1B-AF13-EE5936E1FD41}"/>
              </a:ext>
            </a:extLst>
          </p:cNvPr>
          <p:cNvSpPr txBox="1"/>
          <p:nvPr/>
        </p:nvSpPr>
        <p:spPr>
          <a:xfrm>
            <a:off x="100996" y="1456342"/>
            <a:ext cx="1776251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solidFill>
                  <a:srgbClr val="0000FF"/>
                </a:solidFill>
              </a:rPr>
              <a:t>Vehicle side </a:t>
            </a:r>
          </a:p>
          <a:p>
            <a:pPr algn="ctr"/>
            <a:r>
              <a:rPr lang="en-IN" sz="1350" dirty="0">
                <a:solidFill>
                  <a:srgbClr val="0000FF"/>
                </a:solidFill>
              </a:rPr>
              <a:t>harness connector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20207-FE44-BDE5-5B2C-2F09D92D7D6F}"/>
              </a:ext>
            </a:extLst>
          </p:cNvPr>
          <p:cNvSpPr txBox="1"/>
          <p:nvPr/>
        </p:nvSpPr>
        <p:spPr>
          <a:xfrm>
            <a:off x="101846" y="5260433"/>
            <a:ext cx="1512209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350" dirty="0">
                <a:solidFill>
                  <a:srgbClr val="0000FF"/>
                </a:solidFill>
              </a:rPr>
              <a:t>Fan side connector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A6CA492-0B6B-8D60-8690-12BEFAF9E7AA}"/>
              </a:ext>
            </a:extLst>
          </p:cNvPr>
          <p:cNvSpPr/>
          <p:nvPr/>
        </p:nvSpPr>
        <p:spPr>
          <a:xfrm>
            <a:off x="2787901" y="3375642"/>
            <a:ext cx="545003" cy="207750"/>
          </a:xfrm>
          <a:prstGeom prst="wedgeRectCallout">
            <a:avLst>
              <a:gd name="adj1" fmla="val -226414"/>
              <a:gd name="adj2" fmla="val 2229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b="1" dirty="0">
                <a:solidFill>
                  <a:schemeClr val="tx1"/>
                </a:solidFill>
              </a:rPr>
              <a:t>FUSE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485230E-56D7-4254-F350-589810240FB4}"/>
              </a:ext>
            </a:extLst>
          </p:cNvPr>
          <p:cNvSpPr/>
          <p:nvPr/>
        </p:nvSpPr>
        <p:spPr>
          <a:xfrm>
            <a:off x="6037880" y="4333282"/>
            <a:ext cx="1238052" cy="355096"/>
          </a:xfrm>
          <a:prstGeom prst="wedgeRectCallout">
            <a:avLst>
              <a:gd name="adj1" fmla="val -95303"/>
              <a:gd name="adj2" fmla="val 54034"/>
            </a:avLst>
          </a:prstGeom>
          <a:solidFill>
            <a:schemeClr val="tx1">
              <a:lumMod val="25000"/>
              <a:lumOff val="75000"/>
            </a:schemeClr>
          </a:solidFill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b="1" dirty="0">
                <a:solidFill>
                  <a:schemeClr val="tx1"/>
                </a:solidFill>
              </a:rPr>
              <a:t>FUSE IE463173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486F7CBB-1DA7-914F-E770-D57488F2B8A1}"/>
              </a:ext>
            </a:extLst>
          </p:cNvPr>
          <p:cNvSpPr/>
          <p:nvPr/>
        </p:nvSpPr>
        <p:spPr>
          <a:xfrm>
            <a:off x="3657601" y="1414677"/>
            <a:ext cx="473420" cy="40717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EEFACD-4CB1-8287-A5EA-D30E8AB90C1A}"/>
              </a:ext>
            </a:extLst>
          </p:cNvPr>
          <p:cNvCxnSpPr>
            <a:cxnSpLocks/>
          </p:cNvCxnSpPr>
          <p:nvPr/>
        </p:nvCxnSpPr>
        <p:spPr>
          <a:xfrm>
            <a:off x="4442040" y="3450539"/>
            <a:ext cx="114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12C4C325-9623-B9A5-72DE-8482F795229C}"/>
              </a:ext>
            </a:extLst>
          </p:cNvPr>
          <p:cNvSpPr/>
          <p:nvPr/>
        </p:nvSpPr>
        <p:spPr>
          <a:xfrm>
            <a:off x="5961536" y="3557627"/>
            <a:ext cx="1228107" cy="631462"/>
          </a:xfrm>
          <a:prstGeom prst="wedgeRectCallout">
            <a:avLst>
              <a:gd name="adj1" fmla="val -112458"/>
              <a:gd name="adj2" fmla="val 76829"/>
            </a:avLst>
          </a:prstGeom>
          <a:solidFill>
            <a:schemeClr val="tx1">
              <a:lumMod val="25000"/>
              <a:lumOff val="75000"/>
            </a:schemeClr>
          </a:solidFill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b="1" dirty="0">
                <a:solidFill>
                  <a:schemeClr val="tx1"/>
                </a:solidFill>
              </a:rPr>
              <a:t>Fan wiring harness</a:t>
            </a:r>
          </a:p>
          <a:p>
            <a:pPr algn="ctr"/>
            <a:r>
              <a:rPr lang="en-IN" sz="1350" b="1" dirty="0">
                <a:solidFill>
                  <a:schemeClr val="tx1"/>
                </a:solidFill>
              </a:rPr>
              <a:t>ID628999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FDF94-DBF9-9844-C140-F6084970DC2C}"/>
              </a:ext>
            </a:extLst>
          </p:cNvPr>
          <p:cNvSpPr txBox="1"/>
          <p:nvPr/>
        </p:nvSpPr>
        <p:spPr>
          <a:xfrm>
            <a:off x="4515956" y="2305753"/>
            <a:ext cx="3168553" cy="1061829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sz="900" dirty="0">
                <a:latin typeface="Calibri" panose="020F0502020204030204" pitchFamily="34" charset="0"/>
                <a:ea typeface="Aptos" panose="020B0004020202020204" pitchFamily="34" charset="0"/>
              </a:rPr>
              <a:t>Wiring harness improved with:</a:t>
            </a:r>
          </a:p>
          <a:p>
            <a:pPr marL="257175" indent="-257175">
              <a:buFont typeface="+mj-lt"/>
              <a:buAutoNum type="arabicPeriod"/>
              <a:tabLst>
                <a:tab pos="342900" algn="l"/>
              </a:tabLst>
            </a:pPr>
            <a:r>
              <a:rPr lang="en-IN" sz="900" dirty="0">
                <a:latin typeface="Calibri" panose="020F0502020204030204" pitchFamily="34" charset="0"/>
                <a:ea typeface="Times New Roman" panose="02020603050405020304" pitchFamily="18" charset="0"/>
              </a:rPr>
              <a:t>1 Sq.mm wire thickness (125 deg. temp capability). 150 deg. Wire under development with supplier.</a:t>
            </a:r>
            <a:endParaRPr lang="en-IN" sz="900" dirty="0"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257175" indent="-257175">
              <a:buFont typeface="+mj-lt"/>
              <a:buAutoNum type="arabicPeriod"/>
              <a:tabLst>
                <a:tab pos="342900" algn="l"/>
              </a:tabLst>
            </a:pPr>
            <a:r>
              <a:rPr lang="en-IN" sz="900" dirty="0">
                <a:latin typeface="Calibri" panose="020F0502020204030204" pitchFamily="34" charset="0"/>
                <a:ea typeface="Times New Roman" panose="02020603050405020304" pitchFamily="18" charset="0"/>
              </a:rPr>
              <a:t>Blade type fuse</a:t>
            </a:r>
            <a:endParaRPr lang="en-IN" sz="900" dirty="0"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257175" indent="-257175">
              <a:buFont typeface="+mj-lt"/>
              <a:buAutoNum type="arabicPeriod"/>
              <a:tabLst>
                <a:tab pos="342900" algn="l"/>
              </a:tabLst>
            </a:pPr>
            <a:r>
              <a:rPr lang="en-IN" sz="900" dirty="0">
                <a:latin typeface="Calibri" panose="020F0502020204030204" pitchFamily="34" charset="0"/>
                <a:ea typeface="Times New Roman" panose="02020603050405020304" pitchFamily="18" charset="0"/>
              </a:rPr>
              <a:t>1 part with existing corrugated tube &amp; 1 part with Nu-guard (150 deg. temp capability)</a:t>
            </a:r>
            <a:endParaRPr lang="en-IN" sz="135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57175" indent="-257175">
              <a:buFont typeface="+mj-lt"/>
              <a:buAutoNum type="arabicPeriod"/>
              <a:tabLst>
                <a:tab pos="342900" algn="l"/>
              </a:tabLst>
            </a:pPr>
            <a:r>
              <a:rPr lang="en-IN" sz="900" dirty="0">
                <a:latin typeface="Calibri" panose="020F0502020204030204" pitchFamily="34" charset="0"/>
                <a:ea typeface="Times New Roman" panose="02020603050405020304" pitchFamily="18" charset="0"/>
              </a:rPr>
              <a:t>Grommets at both ends of tube.</a:t>
            </a:r>
            <a:endParaRPr lang="en-IN" sz="13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027395-56A0-62AA-F107-AB62ED44DB66}"/>
              </a:ext>
            </a:extLst>
          </p:cNvPr>
          <p:cNvCxnSpPr>
            <a:cxnSpLocks/>
          </p:cNvCxnSpPr>
          <p:nvPr/>
        </p:nvCxnSpPr>
        <p:spPr>
          <a:xfrm flipV="1">
            <a:off x="8125383" y="2885364"/>
            <a:ext cx="341758" cy="7722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30FB87-E4C1-1B7B-3B50-2C33710195AC}"/>
              </a:ext>
            </a:extLst>
          </p:cNvPr>
          <p:cNvCxnSpPr>
            <a:cxnSpLocks/>
          </p:cNvCxnSpPr>
          <p:nvPr/>
        </p:nvCxnSpPr>
        <p:spPr>
          <a:xfrm>
            <a:off x="8125383" y="3771900"/>
            <a:ext cx="389967" cy="7000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64" name="TextBox 19463">
            <a:extLst>
              <a:ext uri="{FF2B5EF4-FFF2-40B4-BE49-F238E27FC236}">
                <a16:creationId xmlns:a16="http://schemas.microsoft.com/office/drawing/2014/main" id="{67BAFFFC-EDA9-6A54-CD40-E6DF100E4482}"/>
              </a:ext>
            </a:extLst>
          </p:cNvPr>
          <p:cNvSpPr txBox="1"/>
          <p:nvPr/>
        </p:nvSpPr>
        <p:spPr>
          <a:xfrm>
            <a:off x="7855958" y="3614313"/>
            <a:ext cx="564578" cy="20774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750" dirty="0">
                <a:highlight>
                  <a:srgbClr val="33CC33"/>
                </a:highlight>
              </a:rPr>
              <a:t>Grommet</a:t>
            </a:r>
          </a:p>
        </p:txBody>
      </p:sp>
      <p:sp>
        <p:nvSpPr>
          <p:cNvPr id="19472" name="Speech Bubble: Rectangle 19471">
            <a:extLst>
              <a:ext uri="{FF2B5EF4-FFF2-40B4-BE49-F238E27FC236}">
                <a16:creationId xmlns:a16="http://schemas.microsoft.com/office/drawing/2014/main" id="{60780C7E-474D-9088-FC8F-781F7E960358}"/>
              </a:ext>
            </a:extLst>
          </p:cNvPr>
          <p:cNvSpPr/>
          <p:nvPr/>
        </p:nvSpPr>
        <p:spPr>
          <a:xfrm>
            <a:off x="6037880" y="4800600"/>
            <a:ext cx="1151763" cy="245225"/>
          </a:xfrm>
          <a:prstGeom prst="wedgeRectCallout">
            <a:avLst>
              <a:gd name="adj1" fmla="val -115799"/>
              <a:gd name="adj2" fmla="val 51264"/>
            </a:avLst>
          </a:prstGeom>
          <a:solidFill>
            <a:schemeClr val="tx1">
              <a:lumMod val="25000"/>
              <a:lumOff val="75000"/>
            </a:schemeClr>
          </a:solidFill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b="1" dirty="0">
                <a:solidFill>
                  <a:schemeClr val="tx1"/>
                </a:solidFill>
              </a:rPr>
              <a:t>Grommet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4558-5798-3BBA-8F1C-AF6F756A0A06}"/>
              </a:ext>
            </a:extLst>
          </p:cNvPr>
          <p:cNvSpPr txBox="1"/>
          <p:nvPr/>
        </p:nvSpPr>
        <p:spPr>
          <a:xfrm>
            <a:off x="101846" y="119109"/>
            <a:ext cx="207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Change Details</a:t>
            </a:r>
          </a:p>
        </p:txBody>
      </p:sp>
    </p:spTree>
    <p:extLst>
      <p:ext uri="{BB962C8B-B14F-4D97-AF65-F5344CB8AC3E}">
        <p14:creationId xmlns:p14="http://schemas.microsoft.com/office/powerpoint/2010/main" val="151779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31718-68B9-4F98-FB75-E6C6910C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service history and Logbook data at Field.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3FB37-2633-937F-D649-FCBFD757F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FC2C10-A162-4DC1-95EB-71DCACBE1B70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9E1D4-0F99-BBD6-6EE0-15D5281D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928"/>
          <a:stretch/>
        </p:blipFill>
        <p:spPr>
          <a:xfrm rot="5400000">
            <a:off x="1252142" y="3633691"/>
            <a:ext cx="1583506" cy="3759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58BF6-A089-9016-B9A3-A66099D50EFF}"/>
              </a:ext>
            </a:extLst>
          </p:cNvPr>
          <p:cNvSpPr txBox="1"/>
          <p:nvPr/>
        </p:nvSpPr>
        <p:spPr>
          <a:xfrm>
            <a:off x="61588" y="4054763"/>
            <a:ext cx="7724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Fan Belt broken due to Alternator Jam </a:t>
            </a:r>
            <a:r>
              <a:rPr lang="en-US" dirty="0">
                <a:sym typeface="Wingdings" panose="05000000000000000000" pitchFamily="2" charset="2"/>
              </a:rPr>
              <a:t> Alternator changed in field by supplier </a:t>
            </a:r>
          </a:p>
          <a:p>
            <a:r>
              <a:rPr lang="en-US" dirty="0"/>
              <a:t>No change details mentioned in the vehicle history.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DB267A-8D4C-CEF1-8B00-87A9D602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1" y="1141673"/>
            <a:ext cx="3499658" cy="2449425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CD36FC8-D039-D1AC-7E7B-3F92AE3AF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857814"/>
              </p:ext>
            </p:extLst>
          </p:nvPr>
        </p:nvGraphicFramePr>
        <p:xfrm>
          <a:off x="6015896" y="1038794"/>
          <a:ext cx="2222016" cy="222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1864194" imgH="11894855" progId="Excel.Sheet.12">
                  <p:embed/>
                </p:oleObj>
              </mc:Choice>
              <mc:Fallback>
                <p:oleObj name="Worksheet" r:id="rId4" imgW="11864194" imgH="118948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5896" y="1038794"/>
                        <a:ext cx="2222016" cy="222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1F6D1CB-E50D-8D1E-9483-0400845B69A1}"/>
              </a:ext>
            </a:extLst>
          </p:cNvPr>
          <p:cNvSpPr txBox="1"/>
          <p:nvPr/>
        </p:nvSpPr>
        <p:spPr>
          <a:xfrm>
            <a:off x="0" y="692646"/>
            <a:ext cx="711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history :-  Observation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Nothing is changed related FEAD system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77B6D-F2A0-BC42-BA3D-AA2F8D5047C6}"/>
              </a:ext>
            </a:extLst>
          </p:cNvPr>
          <p:cNvSpPr txBox="1"/>
          <p:nvPr/>
        </p:nvSpPr>
        <p:spPr>
          <a:xfrm>
            <a:off x="75444" y="3685431"/>
            <a:ext cx="452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As per the discussion with Field technician :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77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F7622B-BA88-5720-C84B-3785B1801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93202"/>
              </p:ext>
            </p:extLst>
          </p:nvPr>
        </p:nvGraphicFramePr>
        <p:xfrm>
          <a:off x="61481" y="2443013"/>
          <a:ext cx="902103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013">
                  <a:extLst>
                    <a:ext uri="{9D8B030D-6E8A-4147-A177-3AD203B41FA5}">
                      <a16:colId xmlns:a16="http://schemas.microsoft.com/office/drawing/2014/main" val="4212523272"/>
                    </a:ext>
                  </a:extLst>
                </a:gridCol>
                <a:gridCol w="1877828">
                  <a:extLst>
                    <a:ext uri="{9D8B030D-6E8A-4147-A177-3AD203B41FA5}">
                      <a16:colId xmlns:a16="http://schemas.microsoft.com/office/drawing/2014/main" val="3994949436"/>
                    </a:ext>
                  </a:extLst>
                </a:gridCol>
                <a:gridCol w="3255059">
                  <a:extLst>
                    <a:ext uri="{9D8B030D-6E8A-4147-A177-3AD203B41FA5}">
                      <a16:colId xmlns:a16="http://schemas.microsoft.com/office/drawing/2014/main" val="31495197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163065675"/>
                    </a:ext>
                  </a:extLst>
                </a:gridCol>
                <a:gridCol w="2033588">
                  <a:extLst>
                    <a:ext uri="{9D8B030D-6E8A-4147-A177-3AD203B41FA5}">
                      <a16:colId xmlns:a16="http://schemas.microsoft.com/office/drawing/2014/main" val="68824748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S.No</a:t>
                      </a:r>
                      <a:endParaRPr lang="en-IN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Failure Mode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Action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Cutoff date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Action implementation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12395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Fan Engaged</a:t>
                      </a:r>
                      <a:br>
                        <a:rPr lang="en-IN" sz="1200" dirty="0"/>
                      </a:br>
                      <a:br>
                        <a:rPr lang="en-IN" sz="1200" dirty="0"/>
                      </a:br>
                      <a:r>
                        <a:rPr lang="en-IN" sz="1200" dirty="0"/>
                        <a:t>&gt; Fan continuous on</a:t>
                      </a:r>
                      <a:br>
                        <a:rPr lang="en-IN" sz="1200" dirty="0"/>
                      </a:br>
                      <a:r>
                        <a:rPr lang="en-IN" sz="1200" dirty="0"/>
                        <a:t>&gt; Harness/Actuator damage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Transporter has been changed from Safe Express to Shubham Logistics.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 Inspection of parts at Transporter will be done by the local representative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23/05/2023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Implemented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562914"/>
                  </a:ext>
                </a:extLst>
              </a:tr>
              <a:tr h="388620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marL="68580" marR="68580" marT="34290" marB="34290" anchor="ctr"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Jumper harness damage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100" dirty="0"/>
                        <a:t>Taping length maintained as 30mm from the connector.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17/05/2023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Implemented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706753"/>
                  </a:ext>
                </a:extLst>
              </a:tr>
              <a:tr h="86868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Wiring harness improved with –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1Sq.mm wire thickness (125 deg. temp capability). 150 deg. Wire underdevelopment with supplier.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Blade type fuse with corrugated tube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Grommets added at both ends of tube.</a:t>
                      </a:r>
                    </a:p>
                  </a:txBody>
                  <a:tcPr marL="68580" marR="68580" marT="34290" marB="3429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03/07/2024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highlight>
                            <a:srgbClr val="CFD5EA"/>
                          </a:highlight>
                          <a:latin typeface="+mn-lt"/>
                          <a:ea typeface="+mn-ea"/>
                          <a:cs typeface="+mn-cs"/>
                        </a:rPr>
                        <a:t>CA-24-00039748</a:t>
                      </a:r>
                    </a:p>
                    <a:p>
                      <a:pPr marL="0" algn="l" defTabSz="457200" rtl="0" eaLnBrk="1" latinLnBrk="0" hangingPunct="1"/>
                      <a:r>
                        <a:rPr lang="en-IN" sz="1200" b="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Implemented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94544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Fan not engaged</a:t>
                      </a:r>
                      <a:br>
                        <a:rPr lang="en-IN" sz="1200" dirty="0"/>
                      </a:br>
                      <a:r>
                        <a:rPr lang="en-IN" sz="1200" dirty="0"/>
                        <a:t>&gt; Fan not working</a:t>
                      </a:r>
                      <a:br>
                        <a:rPr lang="en-IN" sz="1200" dirty="0"/>
                      </a:br>
                      <a:r>
                        <a:rPr lang="en-IN" sz="1200" dirty="0"/>
                        <a:t>&gt; Shaft free rotation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supplier will now deliver the "drive + spacer" as a single integrated part.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new assembly process introduce in production line. fan directly mount on coolant pump with stud and nut.</a:t>
                      </a:r>
                      <a:endParaRPr lang="en-I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IN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900" dirty="0">
                          <a:highlight>
                            <a:srgbClr val="FFFF00"/>
                          </a:highlight>
                        </a:rPr>
                        <a:t>C-release </a:t>
                      </a:r>
                      <a:r>
                        <a:rPr lang="en-IN" sz="900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completed CA-24-00040919</a:t>
                      </a:r>
                    </a:p>
                    <a:p>
                      <a:pPr algn="l"/>
                      <a:r>
                        <a:rPr lang="en-IN" sz="900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IVS trial Completed (29-11-2024)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9305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09AC362-04A1-2494-AEFD-89405D19CAFB}"/>
              </a:ext>
            </a:extLst>
          </p:cNvPr>
          <p:cNvSpPr txBox="1">
            <a:spLocks/>
          </p:cNvSpPr>
          <p:nvPr/>
        </p:nvSpPr>
        <p:spPr>
          <a:xfrm>
            <a:off x="0" y="543345"/>
            <a:ext cx="8229600" cy="380999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100" b="1" dirty="0">
                <a:latin typeface="Calibri"/>
                <a:cs typeface="Calibri"/>
              </a:rPr>
              <a:t>BW- fan and drive assembly (ID341157)</a:t>
            </a:r>
            <a:endParaRPr lang="en-US" sz="32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B5215-E430-6C17-23D1-8F273D1945A1}"/>
              </a:ext>
            </a:extLst>
          </p:cNvPr>
          <p:cNvSpPr txBox="1"/>
          <p:nvPr/>
        </p:nvSpPr>
        <p:spPr>
          <a:xfrm>
            <a:off x="0" y="1116578"/>
            <a:ext cx="8013808" cy="94274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/>
          <a:p>
            <a:r>
              <a:rPr lang="en-US" sz="2400" b="1" dirty="0">
                <a:latin typeface="Calibri" panose="020F0502020204030204"/>
              </a:rPr>
              <a:t>LIVE CASE – Attended  </a:t>
            </a:r>
          </a:p>
          <a:p>
            <a:r>
              <a:rPr lang="en-US" sz="2400" b="1" dirty="0">
                <a:latin typeface="Calibri" panose="020F0502020204030204"/>
              </a:rPr>
              <a:t>Fan fully engage with active DTC P0480 -13</a:t>
            </a:r>
          </a:p>
          <a:p>
            <a:r>
              <a:rPr lang="en-US" sz="2400" b="1" dirty="0">
                <a:latin typeface="Calibri" panose="020F0502020204030204"/>
              </a:rPr>
              <a:t>Below action already taken to resolve this issue.  </a:t>
            </a:r>
          </a:p>
        </p:txBody>
      </p:sp>
    </p:spTree>
    <p:extLst>
      <p:ext uri="{BB962C8B-B14F-4D97-AF65-F5344CB8AC3E}">
        <p14:creationId xmlns:p14="http://schemas.microsoft.com/office/powerpoint/2010/main" val="6016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6BC572-C10C-56D1-487B-555A8497FFAE}"/>
              </a:ext>
            </a:extLst>
          </p:cNvPr>
          <p:cNvSpPr>
            <a:spLocks/>
          </p:cNvSpPr>
          <p:nvPr/>
        </p:nvSpPr>
        <p:spPr>
          <a:xfrm>
            <a:off x="0" y="486957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B17DA-C971-75CE-4510-B6EC96DA94D5}"/>
              </a:ext>
            </a:extLst>
          </p:cNvPr>
          <p:cNvSpPr txBox="1"/>
          <p:nvPr/>
        </p:nvSpPr>
        <p:spPr>
          <a:xfrm>
            <a:off x="1" y="486957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white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98E9DD-C478-2B85-22B2-F12C33725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82480"/>
              </p:ext>
            </p:extLst>
          </p:nvPr>
        </p:nvGraphicFramePr>
        <p:xfrm>
          <a:off x="-1" y="2336310"/>
          <a:ext cx="9144003" cy="4125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497">
                  <a:extLst>
                    <a:ext uri="{9D8B030D-6E8A-4147-A177-3AD203B41FA5}">
                      <a16:colId xmlns:a16="http://schemas.microsoft.com/office/drawing/2014/main" val="3378583043"/>
                    </a:ext>
                  </a:extLst>
                </a:gridCol>
                <a:gridCol w="1312852">
                  <a:extLst>
                    <a:ext uri="{9D8B030D-6E8A-4147-A177-3AD203B41FA5}">
                      <a16:colId xmlns:a16="http://schemas.microsoft.com/office/drawing/2014/main" val="195625460"/>
                    </a:ext>
                  </a:extLst>
                </a:gridCol>
                <a:gridCol w="987191">
                  <a:extLst>
                    <a:ext uri="{9D8B030D-6E8A-4147-A177-3AD203B41FA5}">
                      <a16:colId xmlns:a16="http://schemas.microsoft.com/office/drawing/2014/main" val="2084658644"/>
                    </a:ext>
                  </a:extLst>
                </a:gridCol>
                <a:gridCol w="870498">
                  <a:extLst>
                    <a:ext uri="{9D8B030D-6E8A-4147-A177-3AD203B41FA5}">
                      <a16:colId xmlns:a16="http://schemas.microsoft.com/office/drawing/2014/main" val="2984143593"/>
                    </a:ext>
                  </a:extLst>
                </a:gridCol>
                <a:gridCol w="1474706">
                  <a:extLst>
                    <a:ext uri="{9D8B030D-6E8A-4147-A177-3AD203B41FA5}">
                      <a16:colId xmlns:a16="http://schemas.microsoft.com/office/drawing/2014/main" val="2852634065"/>
                    </a:ext>
                  </a:extLst>
                </a:gridCol>
                <a:gridCol w="3991259">
                  <a:extLst>
                    <a:ext uri="{9D8B030D-6E8A-4147-A177-3AD203B41FA5}">
                      <a16:colId xmlns:a16="http://schemas.microsoft.com/office/drawing/2014/main" val="2153507594"/>
                    </a:ext>
                  </a:extLst>
                </a:gridCol>
              </a:tblGrid>
              <a:tr h="285977">
                <a:tc>
                  <a:txBody>
                    <a:bodyPr/>
                    <a:lstStyle/>
                    <a:p>
                      <a:r>
                        <a:rPr lang="en-US" sz="900" dirty="0"/>
                        <a:t>SR. No.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Chassis No.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Problem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DTC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Observation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Remark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453033"/>
                  </a:ext>
                </a:extLst>
              </a:tr>
              <a:tr h="12648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MC2HCSRC0PE097378</a:t>
                      </a:r>
                      <a:endParaRPr 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Fully Engaged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DTC P0480 -13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Actuator found crack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900" dirty="0"/>
                        <a:t>Replaced the fan drive assembly and conducted fan test. </a:t>
                      </a:r>
                      <a:r>
                        <a:rPr lang="en-IN" sz="900" dirty="0">
                          <a:solidFill>
                            <a:srgbClr val="00B050"/>
                          </a:solidFill>
                        </a:rPr>
                        <a:t>The active DTC P0480-13 was resolved, and the fan system returned to normal operation.</a:t>
                      </a:r>
                      <a:endParaRPr lang="en-IN" sz="900" b="1" dirty="0"/>
                    </a:p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900" b="1" dirty="0"/>
                    </a:p>
                    <a:p>
                      <a:pPr marL="171450" marR="0" lvl="0" indent="-17145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900" b="1" dirty="0"/>
                        <a:t>According to the Service History (SH), </a:t>
                      </a:r>
                      <a:r>
                        <a:rPr lang="en-IN" sz="900" dirty="0">
                          <a:solidFill>
                            <a:srgbClr val="0070C0"/>
                          </a:solidFill>
                          <a:highlight>
                            <a:srgbClr val="FFFF00"/>
                          </a:highlight>
                        </a:rPr>
                        <a:t>no parts were recorded as replaced. </a:t>
                      </a:r>
                      <a:r>
                        <a:rPr lang="en-IN" sz="900" dirty="0">
                          <a:solidFill>
                            <a:srgbClr val="FF0000"/>
                          </a:solidFill>
                        </a:rPr>
                        <a:t>However, after discussing with the service team, it was confirmed that the vehicle was reported for service on 19th June 2024 due to a jammed alternator pulley and broken fan belt. The broken belt was replaced on the same day, but the Service History does not reflect this replacement.</a:t>
                      </a:r>
                      <a:endParaRPr lang="en-IN" sz="800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48266"/>
                  </a:ext>
                </a:extLst>
              </a:tr>
              <a:tr h="37200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MC2HCSRC0PE096305</a:t>
                      </a:r>
                      <a:endParaRPr 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Fan Fully Engaged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No DTC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Working fine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DTC Status: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No DTCs were found.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Fan System: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en-US" sz="9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The fan is operating normally,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399665"/>
                  </a:ext>
                </a:extLst>
              </a:tr>
              <a:tr h="108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MC2HCSRC0PE096304</a:t>
                      </a:r>
                      <a:endParaRPr 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Fan Fully Engaged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DTC P0480 -13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Actuator totally damage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DTC Status: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en-US" sz="900" dirty="0"/>
                        <a:t>Active DTCs were found, specifically DTC P0480-13.</a:t>
                      </a:r>
                    </a:p>
                    <a:p>
                      <a:pPr marL="171450" indent="-1714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Fan System: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en-US" sz="900" dirty="0"/>
                        <a:t>The fan is operating in a fully engaged condition.</a:t>
                      </a:r>
                      <a:endParaRPr kumimoji="0" lang="en-US" altLang="en-US" sz="900" i="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lang="en-US" sz="900" b="1" dirty="0"/>
                        <a:t>Observation:</a:t>
                      </a:r>
                      <a:r>
                        <a:rPr lang="en-US" sz="900" dirty="0"/>
                        <a:t>  </a:t>
                      </a:r>
                      <a:r>
                        <a:rPr lang="en-US" altLang="en-US" sz="900" dirty="0">
                          <a:solidFill>
                            <a:srgbClr val="FF0000"/>
                          </a:solidFill>
                        </a:rPr>
                        <a:t>The fan actuator is found to be totally damaged.</a:t>
                      </a:r>
                      <a:endParaRPr lang="en-IN" sz="900" b="1" dirty="0"/>
                    </a:p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900" b="1" dirty="0"/>
                    </a:p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1" dirty="0"/>
                        <a:t>According to the Service History (SH), </a:t>
                      </a:r>
                      <a:r>
                        <a:rPr lang="en-IN" sz="900" dirty="0">
                          <a:solidFill>
                            <a:srgbClr val="0070C0"/>
                          </a:solidFill>
                        </a:rPr>
                        <a:t>the alternator was replaced at an odometer reading of 2836 hours due to a noise issue. Vehicle is running with broken fan  till now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467688"/>
                  </a:ext>
                </a:extLst>
              </a:tr>
              <a:tr h="11160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MC2HCSRC0P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B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ptos" panose="020B0004020202020204" pitchFamily="34" charset="0"/>
                        </a:rPr>
                        <a:t>090273</a:t>
                      </a:r>
                      <a:endParaRPr 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Fan Fully Engaged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DTC P0480 -13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Fan Actuator totally damage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DTC Status: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en-US" sz="900" dirty="0"/>
                        <a:t>Active DTCs were found, specifically DTC P0480-13.</a:t>
                      </a:r>
                    </a:p>
                    <a:p>
                      <a:pPr marL="171450" indent="-1714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kumimoji="0" lang="en-US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Fan System:</a:t>
                      </a: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en-US" sz="900" dirty="0"/>
                        <a:t>The fan is operating in a fully engaged condition.</a:t>
                      </a:r>
                      <a:endParaRPr kumimoji="0" lang="en-US" altLang="en-US" sz="900" i="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</a:pPr>
                      <a:r>
                        <a:rPr lang="en-US" sz="900" b="1" dirty="0"/>
                        <a:t>Observation:</a:t>
                      </a:r>
                      <a:r>
                        <a:rPr lang="en-US" sz="900" dirty="0"/>
                        <a:t>  </a:t>
                      </a:r>
                      <a:r>
                        <a:rPr lang="en-US" altLang="en-US" sz="900" dirty="0">
                          <a:solidFill>
                            <a:srgbClr val="FF0000"/>
                          </a:solidFill>
                        </a:rPr>
                        <a:t>The fan actuator is found to be totally damaged.</a:t>
                      </a:r>
                      <a:endParaRPr lang="en-IN" sz="900" b="1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900" b="1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sz="900" b="1" dirty="0"/>
                        <a:t>Service History:</a:t>
                      </a:r>
                      <a:r>
                        <a:rPr lang="en-IN" sz="900" dirty="0"/>
                        <a:t> </a:t>
                      </a:r>
                    </a:p>
                    <a:p>
                      <a:r>
                        <a:rPr lang="en-IN" sz="900" dirty="0">
                          <a:solidFill>
                            <a:srgbClr val="0070C0"/>
                          </a:solidFill>
                        </a:rPr>
                        <a:t>There are no observations or recorded details in the Service History (SH) sheet related to the fan system issue.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4494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59DD8DC-571C-2BD4-B346-DC754FD8EF99}"/>
              </a:ext>
            </a:extLst>
          </p:cNvPr>
          <p:cNvSpPr txBox="1"/>
          <p:nvPr/>
        </p:nvSpPr>
        <p:spPr>
          <a:xfrm>
            <a:off x="-1" y="996135"/>
            <a:ext cx="6088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Summery</a:t>
            </a:r>
            <a:endParaRPr lang="en-IN" sz="1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400" dirty="0"/>
              <a:t>Total four vehicle attend on field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400" dirty="0"/>
              <a:t>Attend vehicle for live case- fan fully engaged with active DTC P0480-13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24C45-ADFA-A74D-D24A-5403AD5F7EB4}"/>
              </a:ext>
            </a:extLst>
          </p:cNvPr>
          <p:cNvSpPr txBox="1"/>
          <p:nvPr/>
        </p:nvSpPr>
        <p:spPr>
          <a:xfrm>
            <a:off x="6088413" y="991488"/>
            <a:ext cx="2904448" cy="11541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400" b="1" i="0" u="none" strike="noStrike" baseline="0" dirty="0">
                <a:solidFill>
                  <a:srgbClr val="000000"/>
                </a:solidFill>
              </a:rPr>
              <a:t>Joint Analysis by: </a:t>
            </a:r>
            <a:endParaRPr lang="en-IN" sz="1400" b="0" i="0" u="none" strike="noStrike" baseline="0" dirty="0">
              <a:solidFill>
                <a:srgbClr val="000000"/>
              </a:solidFill>
            </a:endParaRPr>
          </a:p>
          <a:p>
            <a:r>
              <a:rPr lang="en-IN" sz="1100" b="0" i="0" u="none" strike="noStrike" baseline="0" dirty="0">
                <a:solidFill>
                  <a:srgbClr val="000000"/>
                </a:solidFill>
              </a:rPr>
              <a:t>Shubham Shukla</a:t>
            </a:r>
            <a:r>
              <a:rPr lang="en-IN" sz="1100" dirty="0">
                <a:solidFill>
                  <a:srgbClr val="000000"/>
                </a:solidFill>
              </a:rPr>
              <a:t>	</a:t>
            </a:r>
            <a:r>
              <a:rPr lang="en-IN" sz="1100" b="0" i="0" u="none" strike="noStrike" baseline="0" dirty="0">
                <a:solidFill>
                  <a:srgbClr val="000000"/>
                </a:solidFill>
              </a:rPr>
              <a:t>- Volvo Eicher</a:t>
            </a:r>
          </a:p>
          <a:p>
            <a:r>
              <a:rPr lang="en-IN" sz="1100" b="0" i="0" u="none" strike="noStrike" baseline="0" dirty="0">
                <a:solidFill>
                  <a:srgbClr val="000000"/>
                </a:solidFill>
              </a:rPr>
              <a:t>Satheesh kumar  	- BorgWarner  </a:t>
            </a:r>
          </a:p>
          <a:p>
            <a:r>
              <a:rPr lang="en-IN" sz="1100" b="0" i="0" u="none" strike="noStrike" baseline="0" dirty="0">
                <a:solidFill>
                  <a:srgbClr val="000000"/>
                </a:solidFill>
              </a:rPr>
              <a:t>Ramanand</a:t>
            </a:r>
            <a:r>
              <a:rPr lang="en-IN" sz="1100" dirty="0">
                <a:solidFill>
                  <a:srgbClr val="000000"/>
                </a:solidFill>
              </a:rPr>
              <a:t>		</a:t>
            </a:r>
            <a:r>
              <a:rPr lang="en-IN" sz="1100" b="0" i="0" u="none" strike="noStrike" baseline="0" dirty="0">
                <a:solidFill>
                  <a:srgbClr val="000000"/>
                </a:solidFill>
              </a:rPr>
              <a:t>- Eicher service </a:t>
            </a:r>
          </a:p>
          <a:p>
            <a:r>
              <a:rPr lang="en-IN" sz="1100" b="0" i="0" u="none" strike="noStrike" baseline="0" dirty="0">
                <a:solidFill>
                  <a:srgbClr val="000000"/>
                </a:solidFill>
              </a:rPr>
              <a:t>Date 			- 13th &amp; 14th Aug 2024</a:t>
            </a:r>
            <a:endParaRPr lang="en-IN" sz="1100" dirty="0">
              <a:solidFill>
                <a:srgbClr val="000000"/>
              </a:solidFill>
            </a:endParaRPr>
          </a:p>
          <a:p>
            <a:r>
              <a:rPr lang="en-IN" sz="1100" dirty="0">
                <a:solidFill>
                  <a:srgbClr val="000000"/>
                </a:solidFill>
              </a:rPr>
              <a:t>Location 		- </a:t>
            </a:r>
            <a:r>
              <a:rPr lang="en-IN" sz="1100" dirty="0" err="1">
                <a:solidFill>
                  <a:srgbClr val="000000"/>
                </a:solidFill>
              </a:rPr>
              <a:t>Singrauli</a:t>
            </a:r>
            <a:r>
              <a:rPr lang="en-IN" sz="1100" dirty="0">
                <a:solidFill>
                  <a:srgbClr val="000000"/>
                </a:solidFill>
              </a:rPr>
              <a:t>, MP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11485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8BEA1-8180-9522-53C1-3D1A50F62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152" r="10317"/>
          <a:stretch/>
        </p:blipFill>
        <p:spPr>
          <a:xfrm>
            <a:off x="7314052" y="3337223"/>
            <a:ext cx="1829948" cy="2162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A9CD59-4DA5-887C-E3B2-20915FB3D945}"/>
              </a:ext>
            </a:extLst>
          </p:cNvPr>
          <p:cNvSpPr txBox="1"/>
          <p:nvPr/>
        </p:nvSpPr>
        <p:spPr>
          <a:xfrm>
            <a:off x="55293" y="1521396"/>
            <a:ext cx="34123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Aptos" panose="020B0004020202020204" pitchFamily="34" charset="0"/>
              </a:rPr>
              <a:t>Chassis no -</a:t>
            </a:r>
            <a:r>
              <a:rPr lang="en-US" sz="1200" dirty="0">
                <a:solidFill>
                  <a:srgbClr val="0070C0"/>
                </a:solidFill>
                <a:ea typeface="Times New Roman" panose="02020603050405020304" pitchFamily="18" charset="0"/>
                <a:cs typeface="Aptos" panose="020B0004020202020204" pitchFamily="34" charset="0"/>
              </a:rPr>
              <a:t>MC2HCSRC0PE097378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Registration Number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MP66ZB9199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model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PRO6048T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ODO reading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6961 hrs / 76396 kms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13B40E-6CDF-F7E0-976F-B488C9DE7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56"/>
          <a:stretch/>
        </p:blipFill>
        <p:spPr>
          <a:xfrm>
            <a:off x="7943535" y="2397149"/>
            <a:ext cx="1180120" cy="880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5F7088-384D-CD3E-B7E8-F16782963542}"/>
              </a:ext>
            </a:extLst>
          </p:cNvPr>
          <p:cNvSpPr txBox="1"/>
          <p:nvPr/>
        </p:nvSpPr>
        <p:spPr>
          <a:xfrm>
            <a:off x="55292" y="2362993"/>
            <a:ext cx="6452759" cy="290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Issue :- </a:t>
            </a:r>
            <a:r>
              <a:rPr lang="en-US" sz="1200" dirty="0">
                <a:solidFill>
                  <a:srgbClr val="0070C0"/>
                </a:solidFill>
              </a:rPr>
              <a:t>DTC P0480 -13 </a:t>
            </a:r>
          </a:p>
          <a:p>
            <a:r>
              <a:rPr lang="en-US" sz="1200" dirty="0"/>
              <a:t>Concern :- </a:t>
            </a:r>
            <a:r>
              <a:rPr lang="en-US" sz="1200" dirty="0">
                <a:solidFill>
                  <a:srgbClr val="0070C0"/>
                </a:solidFill>
              </a:rPr>
              <a:t>Fan fully engaged</a:t>
            </a:r>
          </a:p>
          <a:p>
            <a:endParaRPr lang="en-US" sz="1200" dirty="0"/>
          </a:p>
          <a:p>
            <a:r>
              <a:rPr lang="en-IN" sz="1200" b="1" u="sng" dirty="0"/>
              <a:t>Field Observation and Steps Taken</a:t>
            </a:r>
            <a:endParaRPr lang="en-IN" sz="1200" u="sng" dirty="0"/>
          </a:p>
          <a:p>
            <a:pPr>
              <a:buFont typeface="+mj-lt"/>
              <a:buAutoNum type="arabicPeriod"/>
            </a:pPr>
            <a:r>
              <a:rPr lang="en-IN" sz="900" b="1" dirty="0"/>
              <a:t>Initial Inspection: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Attended the vehicle for a live case with the fan continuously engaged and DTC P0480-13 active.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Conducted a fan test which confirmed that the fan was in a continuous engagement condition.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Measured the Engine input voltage. Found 25.4V, Fan drive harness &amp; fuse verified and found OK </a:t>
            </a:r>
          </a:p>
          <a:p>
            <a:pPr>
              <a:buFont typeface="+mj-lt"/>
              <a:buAutoNum type="arabicPeriod"/>
            </a:pPr>
            <a:r>
              <a:rPr lang="en-IN" sz="900" b="1" dirty="0"/>
              <a:t>Verification and Actions Taken: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Arranged for a vehicle in good working condition for comparison. Verified that the fan system was functioning correctly on the comparison vehicle.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Replaced the fan harness and performed another fan test. Despite the replacement, the fan remained continuously on or engage condition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Replaced the fan drive assembly and conducted another test. </a:t>
            </a:r>
            <a:r>
              <a:rPr lang="en-IN" sz="900" dirty="0">
                <a:solidFill>
                  <a:srgbClr val="00B050"/>
                </a:solidFill>
              </a:rPr>
              <a:t>The active DTC P0480-13 was resolved, and the fan system returned to normal operation.</a:t>
            </a:r>
          </a:p>
          <a:p>
            <a:pPr>
              <a:buFont typeface="+mj-lt"/>
              <a:buAutoNum type="arabicPeriod"/>
            </a:pPr>
            <a:r>
              <a:rPr lang="en-IN" sz="900" b="1" dirty="0"/>
              <a:t>Further Investigation: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Discovered damage to the fan harness and a crack in the fan actuator.</a:t>
            </a:r>
          </a:p>
          <a:p>
            <a:pPr marL="471488" lvl="1" indent="-128588">
              <a:buFont typeface="Wingdings" panose="05000000000000000000" pitchFamily="2" charset="2"/>
              <a:buChar char="§"/>
            </a:pPr>
            <a:r>
              <a:rPr lang="en-IN" sz="900" dirty="0"/>
              <a:t>Field support engineer’s observation indicated that the crack in the fan actuator was caused by belt failure due to a jammed alternator pulley.</a:t>
            </a:r>
            <a:endParaRPr lang="en-IN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3B0AE8-4A9E-E3BE-B4C4-0B347BCECC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7250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413B9-074F-DFAF-31D7-D438B0B3BB24}"/>
              </a:ext>
            </a:extLst>
          </p:cNvPr>
          <p:cNvSpPr txBox="1"/>
          <p:nvPr/>
        </p:nvSpPr>
        <p:spPr>
          <a:xfrm>
            <a:off x="1" y="857250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98E88-6157-4C0E-8AD9-1E08855F4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03" y="1243608"/>
            <a:ext cx="1268474" cy="2033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B07F9-13C7-929A-C216-D79B534B6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535" y="1243608"/>
            <a:ext cx="1200465" cy="1101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323483-F91C-5303-4049-7944033DC2E1}"/>
              </a:ext>
            </a:extLst>
          </p:cNvPr>
          <p:cNvSpPr txBox="1"/>
          <p:nvPr/>
        </p:nvSpPr>
        <p:spPr>
          <a:xfrm>
            <a:off x="0" y="1203491"/>
            <a:ext cx="844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Vehicle-1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5E0807-779B-D211-483A-B316E8121D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57"/>
          <a:stretch/>
        </p:blipFill>
        <p:spPr>
          <a:xfrm>
            <a:off x="5270444" y="1243608"/>
            <a:ext cx="1284301" cy="20337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78DCF1-4EE5-B053-534B-EA4F0DDE4909}"/>
              </a:ext>
            </a:extLst>
          </p:cNvPr>
          <p:cNvSpPr txBox="1">
            <a:spLocks/>
          </p:cNvSpPr>
          <p:nvPr/>
        </p:nvSpPr>
        <p:spPr>
          <a:xfrm>
            <a:off x="0" y="5308260"/>
            <a:ext cx="9144000" cy="7155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8588" indent="-128588">
              <a:buFont typeface="Wingdings" panose="05000000000000000000" pitchFamily="2" charset="2"/>
              <a:buChar char="à"/>
            </a:pPr>
            <a:r>
              <a:rPr lang="en-IN" sz="1050" b="1" dirty="0"/>
              <a:t>According to the Service History (SH), </a:t>
            </a:r>
            <a:r>
              <a:rPr lang="en-IN" sz="1050" dirty="0">
                <a:solidFill>
                  <a:srgbClr val="FF0000"/>
                </a:solidFill>
              </a:rPr>
              <a:t>no parts were recorded as replaced. However, after discussing with the service team, it was confirmed that the vehicle was reported for service on 19th June 2024 due to a jammed alternator pulley and broken fan belt. The broken belt was replaced on the same day, but the Service History does not reflect this replacement.</a:t>
            </a:r>
            <a:endParaRPr lang="en-IN" sz="900" i="1" dirty="0">
              <a:solidFill>
                <a:srgbClr val="FF0000"/>
              </a:solidFill>
            </a:endParaRPr>
          </a:p>
          <a:p>
            <a:endParaRPr lang="en-IN" sz="9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9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9012F-AF63-1A0B-F337-4FB0B69F761A}"/>
              </a:ext>
            </a:extLst>
          </p:cNvPr>
          <p:cNvSpPr/>
          <p:nvPr/>
        </p:nvSpPr>
        <p:spPr>
          <a:xfrm>
            <a:off x="0" y="857250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A9365-2485-5DC3-1D28-022105BD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333" r="8975"/>
          <a:stretch/>
        </p:blipFill>
        <p:spPr>
          <a:xfrm>
            <a:off x="3958348" y="2439402"/>
            <a:ext cx="2392656" cy="30522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9E9F3-CFE2-D3C0-9EA9-240CB6270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833" y="1814373"/>
            <a:ext cx="2650569" cy="1843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99B069-688B-9F33-29D3-17C5DD89D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832" y="3731115"/>
            <a:ext cx="2650569" cy="1751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BEB782-001B-DF7F-B90A-B834DF262D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857250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white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EF06-C160-6ACB-7AEE-1D99B9365776}"/>
              </a:ext>
            </a:extLst>
          </p:cNvPr>
          <p:cNvSpPr txBox="1"/>
          <p:nvPr/>
        </p:nvSpPr>
        <p:spPr>
          <a:xfrm>
            <a:off x="0" y="1203491"/>
            <a:ext cx="844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Vehicle-2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1A20D-0E8F-A2DF-0148-EB19DE1B5D05}"/>
              </a:ext>
            </a:extLst>
          </p:cNvPr>
          <p:cNvSpPr txBox="1"/>
          <p:nvPr/>
        </p:nvSpPr>
        <p:spPr>
          <a:xfrm>
            <a:off x="55293" y="1606835"/>
            <a:ext cx="34123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Aptos" panose="020B0004020202020204" pitchFamily="34" charset="0"/>
              </a:rPr>
              <a:t>Chassis no -</a:t>
            </a:r>
            <a:r>
              <a:rPr lang="en-US" sz="1200" dirty="0">
                <a:solidFill>
                  <a:srgbClr val="0070C0"/>
                </a:solidFill>
              </a:rPr>
              <a:t> MC2HCSRC0PE096305 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Registration Number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MP66ZB9126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model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PRO6048T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ODO reading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6392 hrs / 82723 kms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BEEFA-AA98-AF67-0D27-C8A8C556874F}"/>
              </a:ext>
            </a:extLst>
          </p:cNvPr>
          <p:cNvSpPr txBox="1"/>
          <p:nvPr/>
        </p:nvSpPr>
        <p:spPr>
          <a:xfrm>
            <a:off x="55293" y="2541092"/>
            <a:ext cx="3855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Issue :- </a:t>
            </a:r>
            <a:r>
              <a:rPr lang="en-US" sz="1200" dirty="0">
                <a:solidFill>
                  <a:srgbClr val="0070C0"/>
                </a:solidFill>
              </a:rPr>
              <a:t>DTC P0480 -13 </a:t>
            </a:r>
          </a:p>
          <a:p>
            <a:r>
              <a:rPr lang="en-US" sz="1200" dirty="0"/>
              <a:t>Concern :- </a:t>
            </a:r>
            <a:r>
              <a:rPr lang="en-US" sz="1200" dirty="0">
                <a:solidFill>
                  <a:srgbClr val="0070C0"/>
                </a:solidFill>
              </a:rPr>
              <a:t>Fan fully engaged</a:t>
            </a:r>
          </a:p>
          <a:p>
            <a:endParaRPr lang="en-US" sz="1200" dirty="0"/>
          </a:p>
          <a:p>
            <a:r>
              <a:rPr lang="en-IN" sz="1200" b="1" u="sng" dirty="0"/>
              <a:t>Field Observation and Steps Taken</a:t>
            </a:r>
          </a:p>
          <a:p>
            <a:endParaRPr lang="en-IN" sz="9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DTC Status:</a:t>
            </a:r>
            <a:r>
              <a:rPr lang="en-US" altLang="en-US" sz="1050" dirty="0"/>
              <a:t> No DTCs were found.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Fan System:</a:t>
            </a:r>
            <a:r>
              <a:rPr lang="en-US" altLang="en-US" sz="1050" dirty="0"/>
              <a:t> </a:t>
            </a:r>
            <a:r>
              <a:rPr lang="en-US" altLang="en-US" sz="1050" dirty="0">
                <a:solidFill>
                  <a:srgbClr val="00B050"/>
                </a:solidFill>
              </a:rPr>
              <a:t>The fan is operating normally,</a:t>
            </a:r>
            <a:endParaRPr lang="en-US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7317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98EA9-64EF-0642-FB5F-8F232AF0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658" t="13838" r="11091" b="23856"/>
          <a:stretch/>
        </p:blipFill>
        <p:spPr>
          <a:xfrm>
            <a:off x="6984379" y="1290387"/>
            <a:ext cx="2102469" cy="1311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A363B-1094-09BA-3629-F31FB8C19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3" r="13065"/>
          <a:stretch/>
        </p:blipFill>
        <p:spPr>
          <a:xfrm>
            <a:off x="4971209" y="2661987"/>
            <a:ext cx="2220936" cy="2826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8FE05-0C3D-6CE7-A474-F0247CEC01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910" r="6392"/>
          <a:stretch/>
        </p:blipFill>
        <p:spPr>
          <a:xfrm>
            <a:off x="4976830" y="1290386"/>
            <a:ext cx="1989891" cy="1311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A4B47F-62EE-258F-EE91-FEFCD6885D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7250"/>
            <a:ext cx="9144000" cy="3185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9A644-9809-336A-C8C2-AB247E32A6F5}"/>
              </a:ext>
            </a:extLst>
          </p:cNvPr>
          <p:cNvSpPr txBox="1"/>
          <p:nvPr/>
        </p:nvSpPr>
        <p:spPr>
          <a:xfrm>
            <a:off x="1" y="857250"/>
            <a:ext cx="6503068" cy="323165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white"/>
                </a:solidFill>
                <a:latin typeface="Calibri" panose="020F0502020204030204"/>
              </a:rPr>
              <a:t>LIVE CASE - Fan fully engage with active DTC P0480 -13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D0061-A129-08A4-BC23-444ECAC374F8}"/>
              </a:ext>
            </a:extLst>
          </p:cNvPr>
          <p:cNvSpPr txBox="1"/>
          <p:nvPr/>
        </p:nvSpPr>
        <p:spPr>
          <a:xfrm>
            <a:off x="0" y="1203491"/>
            <a:ext cx="844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Vehicle-3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081091-C902-6C7C-6D05-5F5D7C4FD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369" y="2661987"/>
            <a:ext cx="1812479" cy="2826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58F9A7-9E4C-E4FE-47CC-9F4D4362D78D}"/>
              </a:ext>
            </a:extLst>
          </p:cNvPr>
          <p:cNvSpPr txBox="1"/>
          <p:nvPr/>
        </p:nvSpPr>
        <p:spPr>
          <a:xfrm>
            <a:off x="55293" y="1606835"/>
            <a:ext cx="34123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Aptos" panose="020B0004020202020204" pitchFamily="34" charset="0"/>
              </a:rPr>
              <a:t>Chassis no -</a:t>
            </a:r>
            <a:r>
              <a:rPr lang="en-US" sz="1200" dirty="0">
                <a:solidFill>
                  <a:srgbClr val="0070C0"/>
                </a:solidFill>
              </a:rPr>
              <a:t> MC2HCSRC0PE096304 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Registration Number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MP66ZB8615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Vehicle model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PRO6048T</a:t>
            </a:r>
          </a:p>
          <a:p>
            <a:r>
              <a:rPr lang="en-US" sz="1200" dirty="0">
                <a:ea typeface="Aptos" panose="020B0004020202020204" pitchFamily="34" charset="0"/>
                <a:cs typeface="Aptos" panose="020B0004020202020204" pitchFamily="34" charset="0"/>
              </a:rPr>
              <a:t>ODO reading – </a:t>
            </a:r>
            <a:r>
              <a:rPr lang="en-US" sz="1200" dirty="0">
                <a:solidFill>
                  <a:srgbClr val="0070C0"/>
                </a:solidFill>
                <a:ea typeface="Aptos" panose="020B0004020202020204" pitchFamily="34" charset="0"/>
                <a:cs typeface="Aptos" panose="020B0004020202020204" pitchFamily="34" charset="0"/>
              </a:rPr>
              <a:t>6918 hrs / 77228 kms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9DA6C-77D1-D16E-5FBA-F12FDABB40B0}"/>
              </a:ext>
            </a:extLst>
          </p:cNvPr>
          <p:cNvSpPr txBox="1"/>
          <p:nvPr/>
        </p:nvSpPr>
        <p:spPr>
          <a:xfrm>
            <a:off x="55293" y="2541093"/>
            <a:ext cx="3855427" cy="2100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Issue :- </a:t>
            </a:r>
            <a:r>
              <a:rPr lang="en-US" sz="1200" dirty="0">
                <a:solidFill>
                  <a:srgbClr val="0070C0"/>
                </a:solidFill>
              </a:rPr>
              <a:t>DTC P0480 -13 </a:t>
            </a:r>
          </a:p>
          <a:p>
            <a:r>
              <a:rPr lang="en-US" sz="1200" dirty="0"/>
              <a:t>Concern :- </a:t>
            </a:r>
            <a:r>
              <a:rPr lang="en-US" sz="1200" dirty="0">
                <a:solidFill>
                  <a:srgbClr val="0070C0"/>
                </a:solidFill>
              </a:rPr>
              <a:t>Fan fully engaged</a:t>
            </a:r>
          </a:p>
          <a:p>
            <a:endParaRPr lang="en-US" sz="1200" dirty="0"/>
          </a:p>
          <a:p>
            <a:r>
              <a:rPr lang="en-IN" sz="1200" b="1" u="sng" dirty="0"/>
              <a:t>Field Observation and Steps Taken</a:t>
            </a:r>
          </a:p>
          <a:p>
            <a:endParaRPr lang="en-IN" sz="9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DTC Status:</a:t>
            </a:r>
            <a:r>
              <a:rPr lang="en-US" altLang="en-US" sz="1050" dirty="0"/>
              <a:t> Active DTCs were found, specifically DTC P0480-13.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50" b="1" dirty="0"/>
              <a:t>Fan System:</a:t>
            </a:r>
            <a:r>
              <a:rPr lang="en-US" altLang="en-US" sz="1050" dirty="0"/>
              <a:t> The fan is operating in a fully engaged condition.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050" b="1" dirty="0"/>
              <a:t>Observation:</a:t>
            </a:r>
            <a:r>
              <a:rPr lang="en-US" sz="1050" dirty="0"/>
              <a:t>  </a:t>
            </a:r>
            <a:r>
              <a:rPr lang="en-US" altLang="en-US" sz="1050" dirty="0">
                <a:solidFill>
                  <a:srgbClr val="FF0000"/>
                </a:solidFill>
              </a:rPr>
              <a:t>The fan actuator is found to be totally damaged.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dirty="0"/>
          </a:p>
          <a:p>
            <a:pPr marL="214313" indent="-2143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1050" dirty="0"/>
              <a:t>Field support worker’s observation indicates that the crack in the fan actuator resulted from belt failure.</a:t>
            </a:r>
            <a:endParaRPr lang="en-IN" sz="12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8A028-63EC-65C3-3191-448AF3BC3796}"/>
              </a:ext>
            </a:extLst>
          </p:cNvPr>
          <p:cNvSpPr txBox="1"/>
          <p:nvPr/>
        </p:nvSpPr>
        <p:spPr>
          <a:xfrm flipH="1">
            <a:off x="55293" y="4899861"/>
            <a:ext cx="464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à"/>
            </a:pPr>
            <a:r>
              <a:rPr lang="en-IN" sz="1200" b="1" dirty="0"/>
              <a:t>According to the Service History (SH), </a:t>
            </a:r>
            <a:r>
              <a:rPr lang="en-IN" sz="1200" dirty="0">
                <a:solidFill>
                  <a:srgbClr val="FF0000"/>
                </a:solidFill>
              </a:rPr>
              <a:t>the alternator was replaced at an odometer reading of 2836 hours due to a noise issue.</a:t>
            </a:r>
          </a:p>
        </p:txBody>
      </p:sp>
    </p:spTree>
    <p:extLst>
      <p:ext uri="{BB962C8B-B14F-4D97-AF65-F5344CB8AC3E}">
        <p14:creationId xmlns:p14="http://schemas.microsoft.com/office/powerpoint/2010/main" val="2881636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icher Theme">
      <a:dk1>
        <a:srgbClr val="000100"/>
      </a:dk1>
      <a:lt1>
        <a:srgbClr val="FFFFFE"/>
      </a:lt1>
      <a:dk2>
        <a:srgbClr val="EBEBEA"/>
      </a:dk2>
      <a:lt2>
        <a:srgbClr val="EBEBEA"/>
      </a:lt2>
      <a:accent1>
        <a:srgbClr val="CE1330"/>
      </a:accent1>
      <a:accent2>
        <a:srgbClr val="102455"/>
      </a:accent2>
      <a:accent3>
        <a:srgbClr val="FFFFFE"/>
      </a:accent3>
      <a:accent4>
        <a:srgbClr val="CE1330"/>
      </a:accent4>
      <a:accent5>
        <a:srgbClr val="102455"/>
      </a:accent5>
      <a:accent6>
        <a:srgbClr val="FFFFF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12475</TotalTime>
  <Words>1828</Words>
  <Application>Microsoft Office PowerPoint</Application>
  <PresentationFormat>On-screen Show (4:3)</PresentationFormat>
  <Paragraphs>359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Aptos</vt:lpstr>
      <vt:lpstr>Aptos Narrow</vt:lpstr>
      <vt:lpstr>Arial</vt:lpstr>
      <vt:lpstr>Calibri</vt:lpstr>
      <vt:lpstr>Calibri (Body)</vt:lpstr>
      <vt:lpstr>Lucida Bright</vt:lpstr>
      <vt:lpstr>Roboto</vt:lpstr>
      <vt:lpstr>Times New Roman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Vehicle service history and Logbook data at Field.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Varghese</dc:creator>
  <cp:lastModifiedBy>Supal Singh Solanki</cp:lastModifiedBy>
  <cp:revision>1891</cp:revision>
  <dcterms:created xsi:type="dcterms:W3CDTF">2014-02-03T14:05:16Z</dcterms:created>
  <dcterms:modified xsi:type="dcterms:W3CDTF">2024-12-06T10:04:39Z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2024-12-02T07:08:45Z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b7b652fe-a046-4778-a01e-930967ff7694</vt:lpwstr>
  </property>
  <property fmtid="{D5CDD505-2E9C-101B-9397-08002B2CF9AE}" pid="8" name="MSIP_Label_19540963-e559-4020-8a90-fe8a502c2801_ContentBits">
    <vt:lpwstr>0</vt:lpwstr>
  </property>
</Properties>
</file>